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2192000" cy="6858000"/>
  <p:notesSz cx="12192000" cy="6858000"/>
  <p:embeddedFontLst>
    <p:embeddedFont>
      <p:font typeface="Calibri" panose="020F0502020204030204"/>
      <p:regular r:id="rId36"/>
      <p:bold r:id="rId37"/>
      <p:italic r:id="rId38"/>
      <p:boldItalic r:id="rId39"/>
    </p:embeddedFont>
    <p:embeddedFont>
      <p:font typeface="Lucida Sans" panose="020B0602030504020204"/>
      <p:regular r:id="rId40"/>
      <p:bold r:id="rId41"/>
      <p:italic r:id="rId42"/>
    </p:embeddedFont>
    <p:embeddedFont>
      <p:font typeface="Noto Sans Symbols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000000"/>
          </p15:clr>
        </p15:guide>
        <p15:guide id="2" pos="216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/>
          <p:nvPr>
            <p:ph type="sldImg" idx="2"/>
          </p:nvPr>
        </p:nvSpPr>
        <p:spPr>
          <a:xfrm>
            <a:off x="677867" y="514350"/>
            <a:ext cx="108372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1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6" name="Google Shape;116;p10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5" name="Google Shape;125;p11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42" name="Google Shape;142;p12:notes"/>
          <p:cNvSpPr/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/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3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5" name="Google Shape;155;p14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0" name="Google Shape;170;p15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/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6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7" name="Google Shape;187;p17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95" name="Google Shape;195;p18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04" name="Google Shape;204;p19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/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13" name="Google Shape;213;p20:notes"/>
          <p:cNvSpPr/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21" name="Google Shape;221;p21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31" name="Google Shape;231;p22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39" name="Google Shape;239;p23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48" name="Google Shape;248;p24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57" name="Google Shape;257;p25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70" name="Google Shape;270;p26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:notes"/>
          <p:cNvSpPr/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27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83" name="Google Shape;283;p28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:notes"/>
          <p:cNvSpPr/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29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/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3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3" name="Google Shape;63;p4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72" name="Google Shape;72;p5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0" name="Google Shape;80;p6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/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3" name="Google Shape;103;p8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/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9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4" name="Google Shape;14;p31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5" name="Google Shape;15;p31"/>
          <p:cNvSpPr txBox="1"/>
          <p:nvPr>
            <p:ph type="sldNum" idx="12"/>
          </p:nvPr>
        </p:nvSpPr>
        <p:spPr>
          <a:xfrm>
            <a:off x="11296610" y="6217622"/>
            <a:ext cx="731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38100" marR="0" lvl="1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38100" marR="0" lvl="2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38100" marR="0" lvl="3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8100" marR="0" lvl="4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8100" marR="0" lvl="5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8100" marR="0" lvl="6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8100" marR="0" lvl="7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100" marR="0" lvl="8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Blank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/>
          <p:nvPr>
            <p:ph type="ftr" idx="11"/>
          </p:nvPr>
        </p:nvSpPr>
        <p:spPr>
          <a:xfrm>
            <a:off x="917257" y="6465252"/>
            <a:ext cx="6769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2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38100" marR="0" lvl="1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38100" marR="0" lvl="2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38100" marR="0" lvl="3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8100" marR="0" lvl="4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8100" marR="0" lvl="5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8100" marR="0" lvl="6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8100" marR="0" lvl="7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100" marR="0" lvl="8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 txBox="1"/>
          <p:nvPr>
            <p:ph type="title"/>
          </p:nvPr>
        </p:nvSpPr>
        <p:spPr>
          <a:xfrm>
            <a:off x="917257" y="389953"/>
            <a:ext cx="822388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3"/>
          <p:cNvSpPr txBox="1"/>
          <p:nvPr>
            <p:ph type="body" idx="1"/>
          </p:nvPr>
        </p:nvSpPr>
        <p:spPr>
          <a:xfrm>
            <a:off x="917257" y="1422463"/>
            <a:ext cx="8268334" cy="459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>
                <a:solidFill>
                  <a:srgbClr val="99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type="ftr" idx="11"/>
          </p:nvPr>
        </p:nvSpPr>
        <p:spPr>
          <a:xfrm>
            <a:off x="917257" y="6465252"/>
            <a:ext cx="6769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38100" marR="0" lvl="1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38100" marR="0" lvl="2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38100" marR="0" lvl="3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8100" marR="0" lvl="4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8100" marR="0" lvl="5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8100" marR="0" lvl="6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8100" marR="0" lvl="7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100" marR="0" lvl="8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4"/>
          <p:cNvSpPr txBox="1"/>
          <p:nvPr>
            <p:ph type="title"/>
          </p:nvPr>
        </p:nvSpPr>
        <p:spPr>
          <a:xfrm>
            <a:off x="917257" y="389953"/>
            <a:ext cx="822388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4"/>
          <p:cNvSpPr txBox="1"/>
          <p:nvPr>
            <p:ph type="ftr" idx="11"/>
          </p:nvPr>
        </p:nvSpPr>
        <p:spPr>
          <a:xfrm>
            <a:off x="917257" y="6465252"/>
            <a:ext cx="6769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4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38100" marR="0" lvl="1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38100" marR="0" lvl="2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38100" marR="0" lvl="3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8100" marR="0" lvl="4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8100" marR="0" lvl="5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8100" marR="0" lvl="6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8100" marR="0" lvl="7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100" marR="0" lvl="8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5"/>
          <p:cNvSpPr txBox="1"/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>
                <a:solidFill>
                  <a:srgbClr val="99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5"/>
          <p:cNvSpPr txBox="1"/>
          <p:nvPr>
            <p:ph type="ftr" idx="11"/>
          </p:nvPr>
        </p:nvSpPr>
        <p:spPr>
          <a:xfrm>
            <a:off x="917257" y="6465252"/>
            <a:ext cx="6769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5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5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38100" marR="0" lvl="1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38100" marR="0" lvl="2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38100" marR="0" lvl="3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8100" marR="0" lvl="4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8100" marR="0" lvl="5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8100" marR="0" lvl="6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8100" marR="0" lvl="7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100" marR="0" lvl="8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6"/>
          <p:cNvSpPr txBox="1"/>
          <p:nvPr>
            <p:ph type="title"/>
          </p:nvPr>
        </p:nvSpPr>
        <p:spPr>
          <a:xfrm>
            <a:off x="917257" y="389953"/>
            <a:ext cx="822388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6"/>
          <p:cNvSpPr txBox="1"/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6"/>
          <p:cNvSpPr txBox="1"/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6"/>
          <p:cNvSpPr txBox="1"/>
          <p:nvPr>
            <p:ph type="ftr" idx="11"/>
          </p:nvPr>
        </p:nvSpPr>
        <p:spPr>
          <a:xfrm>
            <a:off x="917257" y="6465252"/>
            <a:ext cx="6769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6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38100" marR="0" lvl="1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38100" marR="0" lvl="2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38100" marR="0" lvl="3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8100" marR="0" lvl="4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8100" marR="0" lvl="5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8100" marR="0" lvl="6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8100" marR="0" lvl="7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100" marR="0" lvl="8" indent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1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0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612119" y="137160"/>
            <a:ext cx="1163320" cy="10642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0"/>
          <p:cNvSpPr txBox="1"/>
          <p:nvPr>
            <p:ph type="title"/>
          </p:nvPr>
        </p:nvSpPr>
        <p:spPr>
          <a:xfrm>
            <a:off x="917257" y="389953"/>
            <a:ext cx="822388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p30"/>
          <p:cNvSpPr txBox="1"/>
          <p:nvPr>
            <p:ph type="body" idx="1"/>
          </p:nvPr>
        </p:nvSpPr>
        <p:spPr>
          <a:xfrm>
            <a:off x="917257" y="1422463"/>
            <a:ext cx="8268334" cy="459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200" b="0" i="0" u="none" strike="noStrike" cap="none">
                <a:solidFill>
                  <a:srgbClr val="99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30"/>
          <p:cNvSpPr txBox="1"/>
          <p:nvPr>
            <p:ph type="ftr" idx="11"/>
          </p:nvPr>
        </p:nvSpPr>
        <p:spPr>
          <a:xfrm>
            <a:off x="917257" y="6465252"/>
            <a:ext cx="6769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" name="Google Shape;10;p30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30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38100" marR="0" lvl="1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38100" marR="0" lvl="2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38100" marR="0" lvl="3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8100" marR="0" lvl="4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8100" marR="0" lvl="5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8100" marR="0" lvl="6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8100" marR="0" lvl="7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100" marR="0" lvl="8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1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/>
          <p:nvPr>
            <p:ph type="ctrTitle"/>
          </p:nvPr>
        </p:nvSpPr>
        <p:spPr>
          <a:xfrm>
            <a:off x="415611" y="992767"/>
            <a:ext cx="113607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</a:pPr>
            <a:r>
              <a:rPr lang="en-US" sz="5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Introduction to Robotics</a:t>
            </a:r>
            <a:endParaRPr sz="5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</a:pPr>
            <a:r>
              <a:rPr lang="en-US" sz="5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CSE 461</a:t>
            </a:r>
            <a:endParaRPr sz="5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9" name="Google Shape;49;p1"/>
          <p:cNvSpPr txBox="1"/>
          <p:nvPr>
            <p:ph type="subTitle" idx="1"/>
          </p:nvPr>
        </p:nvSpPr>
        <p:spPr>
          <a:xfrm>
            <a:off x="493225" y="2863508"/>
            <a:ext cx="11360700" cy="20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Lecture 8: Robot Navigation</a:t>
            </a:r>
            <a:endParaRPr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 sz="40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</a:pPr>
            <a:r>
              <a:rPr lang="en-US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Niloy Irtisam</a:t>
            </a:r>
            <a:endParaRPr sz="2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</a:pPr>
            <a:r>
              <a:rPr lang="en-US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Lecturer, Dept. of Computer Science and Engineering</a:t>
            </a:r>
            <a:endParaRPr sz="2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</a:pPr>
            <a:r>
              <a:rPr lang="en-US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Brac University</a:t>
            </a:r>
            <a:endParaRPr sz="34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/>
          <p:nvPr>
            <p:ph type="title"/>
          </p:nvPr>
        </p:nvSpPr>
        <p:spPr>
          <a:xfrm>
            <a:off x="917257" y="389953"/>
            <a:ext cx="822388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Robots Navigating</a:t>
            </a:r>
            <a:endParaRPr lang="en-US"/>
          </a:p>
        </p:txBody>
      </p:sp>
      <p:sp>
        <p:nvSpPr>
          <p:cNvPr id="119" name="Google Shape;119;p10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CSE461 : Introduction to Robotics</a:t>
            </a:r>
            <a:endParaRPr lang="en-US"/>
          </a:p>
        </p:txBody>
      </p:sp>
      <p:sp>
        <p:nvSpPr>
          <p:cNvPr id="120" name="Google Shape;120;p10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1" name="Google Shape;121;p10"/>
          <p:cNvSpPr txBox="1"/>
          <p:nvPr/>
        </p:nvSpPr>
        <p:spPr>
          <a:xfrm>
            <a:off x="928369" y="1421130"/>
            <a:ext cx="8569960" cy="673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229870" marR="0" lvl="0" indent="-2298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4000"/>
              <a:buFont typeface="Arial" panose="020B0604020202020204"/>
              <a:buChar char="•"/>
            </a:pPr>
            <a:r>
              <a:rPr lang="en-US" sz="4000" b="0" i="0" u="none" strike="noStrike" cap="none">
                <a:solidFill>
                  <a:srgbClr val="C0504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Path Planning</a:t>
            </a:r>
            <a:r>
              <a:rPr lang="en-US" sz="4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How I get to my Goal?</a:t>
            </a:r>
            <a:endParaRPr sz="4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2" name="Google Shape;122;p10"/>
          <p:cNvSpPr txBox="1"/>
          <p:nvPr/>
        </p:nvSpPr>
        <p:spPr>
          <a:xfrm>
            <a:off x="917257" y="2024824"/>
            <a:ext cx="7535545" cy="205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725" rIns="0" bIns="0" anchor="t" anchorCtr="0">
            <a:spAutoFit/>
          </a:bodyPr>
          <a:lstStyle/>
          <a:p>
            <a:pPr marL="2413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923B"/>
              </a:buClr>
              <a:buSzPts val="4000"/>
              <a:buFont typeface="Arial" panose="020B0604020202020204"/>
              <a:buChar char="•"/>
            </a:pPr>
            <a:r>
              <a:rPr lang="en-US" sz="4000" b="0" i="0" u="none" strike="noStrike" cap="none">
                <a:solidFill>
                  <a:srgbClr val="77923B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Localization</a:t>
            </a:r>
            <a:r>
              <a:rPr lang="en-US" sz="4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Where am I?</a:t>
            </a:r>
            <a:endParaRPr sz="4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marR="0" lvl="0" indent="-2413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E36C09"/>
              </a:buClr>
              <a:buSzPts val="4000"/>
              <a:buFont typeface="Arial" panose="020B0604020202020204"/>
              <a:buChar char="•"/>
            </a:pPr>
            <a:r>
              <a:rPr lang="en-US" sz="4000" b="0" i="0" u="none" strike="noStrike" cap="none">
                <a:solidFill>
                  <a:srgbClr val="E36C0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Mapping</a:t>
            </a:r>
            <a:r>
              <a:rPr lang="en-US" sz="4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Where have I been?</a:t>
            </a:r>
            <a:endParaRPr sz="4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marR="0" lvl="0" indent="-241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30859C"/>
              </a:buClr>
              <a:buSzPts val="4000"/>
              <a:buFont typeface="Arial" panose="020B0604020202020204"/>
              <a:buChar char="•"/>
            </a:pPr>
            <a:r>
              <a:rPr lang="en-US" sz="4000" b="0" i="0" u="none" strike="noStrike" cap="none">
                <a:solidFill>
                  <a:srgbClr val="30859C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Exploration</a:t>
            </a:r>
            <a:r>
              <a:rPr lang="en-US" sz="4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Where haven’t I been?</a:t>
            </a:r>
            <a:endParaRPr sz="4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 txBox="1"/>
          <p:nvPr>
            <p:ph type="title"/>
          </p:nvPr>
        </p:nvSpPr>
        <p:spPr>
          <a:xfrm>
            <a:off x="917257" y="389953"/>
            <a:ext cx="822388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is Path Planning?</a:t>
            </a:r>
            <a:endParaRPr lang="en-US"/>
          </a:p>
        </p:txBody>
      </p:sp>
      <p:sp>
        <p:nvSpPr>
          <p:cNvPr id="128" name="Google Shape;128;p11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CSE461 : Introduction to Robotics</a:t>
            </a:r>
            <a:endParaRPr lang="en-US"/>
          </a:p>
        </p:txBody>
      </p:sp>
      <p:sp>
        <p:nvSpPr>
          <p:cNvPr id="129" name="Google Shape;129;p11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30" name="Google Shape;130;p1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76025" y="2313250"/>
            <a:ext cx="3601603" cy="172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60275" y="2280737"/>
            <a:ext cx="2913750" cy="179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11"/>
          <p:cNvCxnSpPr>
            <a:stCxn id="130" idx="3"/>
          </p:cNvCxnSpPr>
          <p:nvPr/>
        </p:nvCxnSpPr>
        <p:spPr>
          <a:xfrm rot="10800000" flipH="1">
            <a:off x="4777628" y="2461513"/>
            <a:ext cx="3363000" cy="715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11"/>
          <p:cNvCxnSpPr>
            <a:stCxn id="130" idx="3"/>
          </p:cNvCxnSpPr>
          <p:nvPr/>
        </p:nvCxnSpPr>
        <p:spPr>
          <a:xfrm>
            <a:off x="4777628" y="3176713"/>
            <a:ext cx="3350100" cy="90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134;p11"/>
          <p:cNvCxnSpPr>
            <a:stCxn id="130" idx="3"/>
            <a:endCxn id="131" idx="1"/>
          </p:cNvCxnSpPr>
          <p:nvPr/>
        </p:nvCxnSpPr>
        <p:spPr>
          <a:xfrm>
            <a:off x="4777628" y="3176713"/>
            <a:ext cx="338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p11"/>
          <p:cNvSpPr txBox="1"/>
          <p:nvPr/>
        </p:nvSpPr>
        <p:spPr>
          <a:xfrm>
            <a:off x="6406650" y="2228650"/>
            <a:ext cx="82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Faster</a:t>
            </a:r>
            <a:endParaRPr sz="14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6" name="Google Shape;136;p11"/>
          <p:cNvSpPr txBox="1"/>
          <p:nvPr/>
        </p:nvSpPr>
        <p:spPr>
          <a:xfrm>
            <a:off x="6804925" y="2776525"/>
            <a:ext cx="82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Easier</a:t>
            </a:r>
            <a:endParaRPr sz="14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" name="Google Shape;137;p11"/>
          <p:cNvSpPr txBox="1"/>
          <p:nvPr/>
        </p:nvSpPr>
        <p:spPr>
          <a:xfrm>
            <a:off x="7034950" y="4079125"/>
            <a:ext cx="82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Energy Efficient</a:t>
            </a:r>
            <a:endParaRPr sz="14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8" name="Google Shape;138;p11"/>
          <p:cNvSpPr txBox="1"/>
          <p:nvPr/>
        </p:nvSpPr>
        <p:spPr>
          <a:xfrm>
            <a:off x="2447100" y="4079125"/>
            <a:ext cx="153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Banani</a:t>
            </a:r>
            <a:endParaRPr sz="14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9" name="Google Shape;139;p11"/>
          <p:cNvSpPr txBox="1"/>
          <p:nvPr/>
        </p:nvSpPr>
        <p:spPr>
          <a:xfrm>
            <a:off x="9276350" y="4079125"/>
            <a:ext cx="153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Badda</a:t>
            </a:r>
            <a:endParaRPr sz="14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"/>
          <p:cNvSpPr txBox="1"/>
          <p:nvPr>
            <p:ph type="title"/>
          </p:nvPr>
        </p:nvSpPr>
        <p:spPr>
          <a:xfrm>
            <a:off x="917257" y="389953"/>
            <a:ext cx="8223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is Path Planning?</a:t>
            </a:r>
            <a:endParaRPr lang="en-US"/>
          </a:p>
        </p:txBody>
      </p:sp>
      <p:sp>
        <p:nvSpPr>
          <p:cNvPr id="145" name="Google Shape;145;p12"/>
          <p:cNvSpPr txBox="1"/>
          <p:nvPr>
            <p:ph type="dt" idx="10"/>
          </p:nvPr>
        </p:nvSpPr>
        <p:spPr>
          <a:xfrm>
            <a:off x="5048503" y="6465252"/>
            <a:ext cx="2094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CSE461 : Introduction to Robotics</a:t>
            </a:r>
            <a:endParaRPr lang="en-US"/>
          </a:p>
        </p:txBody>
      </p:sp>
      <p:sp>
        <p:nvSpPr>
          <p:cNvPr id="146" name="Google Shape;146;p12"/>
          <p:cNvSpPr txBox="1"/>
          <p:nvPr>
            <p:ph type="sldNum" idx="12"/>
          </p:nvPr>
        </p:nvSpPr>
        <p:spPr>
          <a:xfrm>
            <a:off x="11074018" y="6465252"/>
            <a:ext cx="241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7" name="Google Shape;147;p12"/>
          <p:cNvSpPr txBox="1"/>
          <p:nvPr/>
        </p:nvSpPr>
        <p:spPr>
          <a:xfrm>
            <a:off x="774907" y="1289942"/>
            <a:ext cx="9447600" cy="5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975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Simple Question: </a:t>
            </a:r>
            <a:r>
              <a:rPr lang="en-US" sz="2800" b="0" i="0" u="none" strike="noStrike" cap="none">
                <a:solidFill>
                  <a:srgbClr val="C0504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How do I get to my Goal?</a:t>
            </a:r>
            <a:endParaRPr sz="2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marR="0" lvl="0" indent="-228600" algn="l" rtl="0">
              <a:lnSpc>
                <a:spcPct val="119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Not a simple answer!</a:t>
            </a:r>
            <a:endParaRPr sz="2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97865" marR="0" lvl="1" indent="-229235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Can you see your goal?</a:t>
            </a:r>
            <a:endParaRPr sz="24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155065" marR="0" lvl="2" indent="-229235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Do you have a map?</a:t>
            </a:r>
            <a:endParaRPr sz="2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155065" marR="0" lvl="2" indent="-229235" algn="l" rtl="0">
              <a:lnSpc>
                <a:spcPct val="118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Are obstacles unknown or dynamic?</a:t>
            </a:r>
            <a:endParaRPr sz="2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97865" marR="0" lvl="1" indent="-229235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2400"/>
              <a:buFont typeface="Arial" panose="020B0604020202020204"/>
              <a:buChar char="•"/>
            </a:pPr>
            <a:r>
              <a:rPr lang="en-US" sz="2400" b="0" i="0" u="none" strike="noStrike" cap="none">
                <a:solidFill>
                  <a:srgbClr val="C0504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Does it matter how fast you get there?</a:t>
            </a:r>
            <a:endParaRPr sz="2400" b="0" i="0" u="none" strike="noStrike" cap="none">
              <a:solidFill>
                <a:srgbClr val="C0504D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97865" marR="0" lvl="1" indent="-229235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2400"/>
              <a:buFont typeface="Arial" panose="020B0604020202020204"/>
              <a:buChar char="•"/>
            </a:pPr>
            <a:r>
              <a:rPr lang="en-US" sz="2400" b="0" i="0" u="none" strike="noStrike" cap="none">
                <a:solidFill>
                  <a:srgbClr val="C0504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Does it matter how smooth the path is ?</a:t>
            </a:r>
            <a:endParaRPr sz="2400" b="0" i="0" u="none" strike="noStrike" cap="none">
              <a:solidFill>
                <a:srgbClr val="C0504D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97865" marR="0" lvl="1" indent="-229235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2400"/>
              <a:buFont typeface="Arial" panose="020B0604020202020204"/>
              <a:buChar char="•"/>
            </a:pPr>
            <a:r>
              <a:rPr lang="en-US" sz="2400" b="0" i="0" u="none" strike="noStrike" cap="none">
                <a:solidFill>
                  <a:srgbClr val="C0504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How much compute power do you have?</a:t>
            </a:r>
            <a:endParaRPr sz="2400" b="0" i="0" u="none" strike="noStrike" cap="none">
              <a:solidFill>
                <a:srgbClr val="C0504D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97865" marR="0" lvl="1" indent="-229235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2400"/>
              <a:buFont typeface="Arial" panose="020B0604020202020204"/>
              <a:buChar char="•"/>
            </a:pPr>
            <a:r>
              <a:rPr lang="en-US" sz="2400" b="0" i="0" u="none" strike="noStrike" cap="none">
                <a:solidFill>
                  <a:srgbClr val="C0504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How precise is your motion control?</a:t>
            </a:r>
            <a:endParaRPr sz="2400" b="0" i="0" u="none" strike="noStrike" cap="none">
              <a:solidFill>
                <a:srgbClr val="C0504D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Path Planning is best thought of as a Collection of Algorithms</a:t>
            </a:r>
            <a:endParaRPr sz="2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marR="508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 Things need to consider: </a:t>
            </a:r>
            <a:r>
              <a:rPr lang="en-US" sz="2800" b="0" i="0" u="none" strike="noStrike" cap="none">
                <a:solidFill>
                  <a:srgbClr val="8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Environment, Success metrics, Robot capability.</a:t>
            </a:r>
            <a:endParaRPr sz="2800" b="0" i="0" u="none" strike="noStrike" cap="none">
              <a:solidFill>
                <a:srgbClr val="8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/>
          <p:nvPr>
            <p:ph type="title"/>
          </p:nvPr>
        </p:nvSpPr>
        <p:spPr>
          <a:xfrm>
            <a:off x="1577182" y="2460278"/>
            <a:ext cx="82239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know our criteria now what?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/>
          <p:nvPr>
            <p:ph type="title"/>
          </p:nvPr>
        </p:nvSpPr>
        <p:spPr>
          <a:xfrm>
            <a:off x="917257" y="389953"/>
            <a:ext cx="822388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Basics: Visual Homing</a:t>
            </a:r>
            <a:endParaRPr lang="en-US"/>
          </a:p>
        </p:txBody>
      </p:sp>
      <p:sp>
        <p:nvSpPr>
          <p:cNvPr id="158" name="Google Shape;158;p14"/>
          <p:cNvSpPr txBox="1"/>
          <p:nvPr/>
        </p:nvSpPr>
        <p:spPr>
          <a:xfrm>
            <a:off x="917257" y="1268095"/>
            <a:ext cx="10298430" cy="2722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Purely Reactive Navigation</a:t>
            </a:r>
            <a:endParaRPr sz="36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97865" marR="0" lvl="0" indent="-229235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Measure Visual (x,y) Position of Goal</a:t>
            </a:r>
            <a:endParaRPr sz="3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97865" marR="0" lvl="0" indent="-229235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Move to bring goal to Visual Center</a:t>
            </a:r>
            <a:endParaRPr sz="3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97865" marR="0" lvl="0" indent="-229235" algn="l" rtl="0">
              <a:lnSpc>
                <a:spcPct val="114000"/>
              </a:lnSpc>
              <a:spcBef>
                <a:spcPts val="12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Proportional Control (if you see the goal), Random walk (if you don’t)</a:t>
            </a:r>
            <a:endParaRPr sz="3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59" name="Google Shape;159;p14"/>
          <p:cNvGrpSpPr/>
          <p:nvPr/>
        </p:nvGrpSpPr>
        <p:grpSpPr>
          <a:xfrm>
            <a:off x="2009774" y="4171315"/>
            <a:ext cx="2214880" cy="2271395"/>
            <a:chOff x="1983739" y="3995420"/>
            <a:chExt cx="2214880" cy="2271395"/>
          </a:xfrm>
        </p:grpSpPr>
        <p:pic>
          <p:nvPicPr>
            <p:cNvPr id="160" name="Google Shape;160;p14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983739" y="3995420"/>
              <a:ext cx="2214880" cy="2270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14"/>
            <p:cNvSpPr/>
            <p:nvPr/>
          </p:nvSpPr>
          <p:spPr>
            <a:xfrm>
              <a:off x="3514089" y="3996690"/>
              <a:ext cx="0" cy="2270125"/>
            </a:xfrm>
            <a:custGeom>
              <a:avLst/>
              <a:gdLst/>
              <a:ahLst/>
              <a:cxnLst/>
              <a:rect l="l" t="t" r="r" b="b"/>
              <a:pathLst>
                <a:path w="120000" h="2270125" extrusionOk="0">
                  <a:moveTo>
                    <a:pt x="0" y="0"/>
                  </a:moveTo>
                  <a:lnTo>
                    <a:pt x="0" y="2270010"/>
                  </a:lnTo>
                </a:path>
              </a:pathLst>
            </a:cu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62" name="Google Shape;162;p14"/>
          <p:cNvGrpSpPr/>
          <p:nvPr/>
        </p:nvGrpSpPr>
        <p:grpSpPr>
          <a:xfrm>
            <a:off x="4836159" y="4171315"/>
            <a:ext cx="2824480" cy="2271395"/>
            <a:chOff x="4836159" y="3995420"/>
            <a:chExt cx="2824480" cy="2271395"/>
          </a:xfrm>
        </p:grpSpPr>
        <p:pic>
          <p:nvPicPr>
            <p:cNvPr id="163" name="Google Shape;163;p14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4836159" y="3995420"/>
              <a:ext cx="2824480" cy="2270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14"/>
            <p:cNvSpPr/>
            <p:nvPr/>
          </p:nvSpPr>
          <p:spPr>
            <a:xfrm>
              <a:off x="6221729" y="3996690"/>
              <a:ext cx="0" cy="2270125"/>
            </a:xfrm>
            <a:custGeom>
              <a:avLst/>
              <a:gdLst/>
              <a:ahLst/>
              <a:cxnLst/>
              <a:rect l="l" t="t" r="r" b="b"/>
              <a:pathLst>
                <a:path w="120000" h="2270125" extrusionOk="0">
                  <a:moveTo>
                    <a:pt x="0" y="0"/>
                  </a:moveTo>
                  <a:lnTo>
                    <a:pt x="0" y="2270010"/>
                  </a:lnTo>
                </a:path>
              </a:pathLst>
            </a:cu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65" name="Google Shape;165;p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993380" y="4147820"/>
            <a:ext cx="2776220" cy="227076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4"/>
          <p:cNvSpPr txBox="1"/>
          <p:nvPr>
            <p:ph type="dt" idx="10"/>
          </p:nvPr>
        </p:nvSpPr>
        <p:spPr>
          <a:xfrm>
            <a:off x="5013325" y="6545580"/>
            <a:ext cx="2129790" cy="97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CSE461 : Introduction to Robotics</a:t>
            </a:r>
            <a:endParaRPr lang="en-US"/>
          </a:p>
        </p:txBody>
      </p:sp>
      <p:sp>
        <p:nvSpPr>
          <p:cNvPr id="167" name="Google Shape;167;p14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/>
          <p:nvPr>
            <p:ph type="title"/>
          </p:nvPr>
        </p:nvSpPr>
        <p:spPr>
          <a:xfrm>
            <a:off x="917257" y="389953"/>
            <a:ext cx="822388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Bug-based Path Planning</a:t>
            </a:r>
            <a:endParaRPr lang="en-US"/>
          </a:p>
        </p:txBody>
      </p:sp>
      <p:sp>
        <p:nvSpPr>
          <p:cNvPr id="173" name="Google Shape;173;p15"/>
          <p:cNvSpPr txBox="1"/>
          <p:nvPr/>
        </p:nvSpPr>
        <p:spPr>
          <a:xfrm>
            <a:off x="917257" y="1404556"/>
            <a:ext cx="7873500" cy="22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100"/>
              <a:buFont typeface="Noto Sans Symbols"/>
              <a:buChar char="⮚"/>
            </a:pPr>
            <a:r>
              <a:rPr lang="en-US" sz="2200" b="0" i="0" u="none" strike="noStrike" cap="none">
                <a:solidFill>
                  <a:srgbClr val="99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What if the Robot has obstacles in the way?</a:t>
            </a:r>
            <a:endParaRPr sz="2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02310" marR="0" lvl="1" indent="-23368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Noto Sans Symbols"/>
              <a:buChar char="⮚"/>
            </a:pPr>
            <a:r>
              <a:rPr lang="en-US" sz="2300" b="0" i="0" u="none" strike="noStrike" cap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Always have Goal direction and/or distance (Global)</a:t>
            </a:r>
            <a:endParaRPr sz="23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02310" marR="0" lvl="1" indent="-233680" algn="l" rtl="0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Noto Sans Symbols"/>
              <a:buChar char="⮚"/>
            </a:pPr>
            <a:r>
              <a:rPr lang="en-US" sz="2300" b="0" i="0" u="none" strike="noStrike" cap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But No Map: Only local knowledge of environment (Local)</a:t>
            </a:r>
            <a:endParaRPr sz="2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252525"/>
              </a:buClr>
              <a:buSzPts val="3250"/>
              <a:buFont typeface="Noto Sans Symbols"/>
              <a:buNone/>
            </a:pPr>
            <a:endParaRPr sz="325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8901"/>
              </a:buClr>
              <a:buSzPts val="2100"/>
              <a:buFont typeface="Noto Sans Symbols"/>
              <a:buChar char="⮚"/>
            </a:pPr>
            <a:r>
              <a:rPr lang="en-US" sz="2200" b="0" i="0" u="none" strike="noStrike" cap="none">
                <a:solidFill>
                  <a:srgbClr val="52890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Very intuitive class of algorithms – but surprisingly powerful</a:t>
            </a:r>
            <a:endParaRPr sz="2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74" name="Google Shape;174;p15"/>
          <p:cNvGrpSpPr/>
          <p:nvPr/>
        </p:nvGrpSpPr>
        <p:grpSpPr>
          <a:xfrm>
            <a:off x="9260332" y="1908937"/>
            <a:ext cx="2676397" cy="3052335"/>
            <a:chOff x="9260332" y="1908937"/>
            <a:chExt cx="2676397" cy="3052335"/>
          </a:xfrm>
        </p:grpSpPr>
        <p:pic>
          <p:nvPicPr>
            <p:cNvPr id="175" name="Google Shape;175;p15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9418217" y="2047759"/>
              <a:ext cx="2437931" cy="29135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15"/>
            <p:cNvSpPr/>
            <p:nvPr/>
          </p:nvSpPr>
          <p:spPr>
            <a:xfrm>
              <a:off x="10003790" y="1908937"/>
              <a:ext cx="1932939" cy="2781300"/>
            </a:xfrm>
            <a:custGeom>
              <a:avLst/>
              <a:gdLst/>
              <a:ahLst/>
              <a:cxnLst/>
              <a:rect l="l" t="t" r="r" b="b"/>
              <a:pathLst>
                <a:path w="1932940" h="2781300" extrusionOk="0">
                  <a:moveTo>
                    <a:pt x="0" y="2781300"/>
                  </a:moveTo>
                  <a:lnTo>
                    <a:pt x="761" y="2773426"/>
                  </a:lnTo>
                  <a:lnTo>
                    <a:pt x="1396" y="2765171"/>
                  </a:lnTo>
                  <a:lnTo>
                    <a:pt x="2920" y="2757170"/>
                  </a:lnTo>
                  <a:lnTo>
                    <a:pt x="4699" y="2749296"/>
                  </a:lnTo>
                  <a:lnTo>
                    <a:pt x="11556" y="2726563"/>
                  </a:lnTo>
                  <a:lnTo>
                    <a:pt x="17271" y="2706497"/>
                  </a:lnTo>
                  <a:lnTo>
                    <a:pt x="25907" y="2652776"/>
                  </a:lnTo>
                  <a:lnTo>
                    <a:pt x="27685" y="2606421"/>
                  </a:lnTo>
                  <a:lnTo>
                    <a:pt x="28066" y="2584069"/>
                  </a:lnTo>
                  <a:lnTo>
                    <a:pt x="28448" y="2578989"/>
                  </a:lnTo>
                  <a:lnTo>
                    <a:pt x="28448" y="2573909"/>
                  </a:lnTo>
                  <a:lnTo>
                    <a:pt x="29209" y="2569337"/>
                  </a:lnTo>
                  <a:lnTo>
                    <a:pt x="29463" y="2564257"/>
                  </a:lnTo>
                  <a:lnTo>
                    <a:pt x="30606" y="2559177"/>
                  </a:lnTo>
                  <a:lnTo>
                    <a:pt x="31623" y="2554478"/>
                  </a:lnTo>
                  <a:lnTo>
                    <a:pt x="33146" y="2549525"/>
                  </a:lnTo>
                  <a:lnTo>
                    <a:pt x="69468" y="2484374"/>
                  </a:lnTo>
                  <a:lnTo>
                    <a:pt x="73405" y="2479675"/>
                  </a:lnTo>
                  <a:lnTo>
                    <a:pt x="75183" y="2477516"/>
                  </a:lnTo>
                  <a:lnTo>
                    <a:pt x="77342" y="2475357"/>
                  </a:lnTo>
                  <a:lnTo>
                    <a:pt x="79882" y="2473198"/>
                  </a:lnTo>
                  <a:lnTo>
                    <a:pt x="82041" y="2471420"/>
                  </a:lnTo>
                  <a:lnTo>
                    <a:pt x="84581" y="2469515"/>
                  </a:lnTo>
                  <a:lnTo>
                    <a:pt x="86740" y="2467737"/>
                  </a:lnTo>
                  <a:lnTo>
                    <a:pt x="89280" y="2466340"/>
                  </a:lnTo>
                  <a:lnTo>
                    <a:pt x="92201" y="2464943"/>
                  </a:lnTo>
                  <a:lnTo>
                    <a:pt x="94614" y="2463419"/>
                  </a:lnTo>
                  <a:lnTo>
                    <a:pt x="132841" y="2453386"/>
                  </a:lnTo>
                  <a:lnTo>
                    <a:pt x="266700" y="2448306"/>
                  </a:lnTo>
                  <a:lnTo>
                    <a:pt x="312165" y="2449068"/>
                  </a:lnTo>
                  <a:lnTo>
                    <a:pt x="1641982" y="2449068"/>
                  </a:lnTo>
                  <a:lnTo>
                    <a:pt x="1691639" y="2441067"/>
                  </a:lnTo>
                  <a:lnTo>
                    <a:pt x="1728724" y="2431796"/>
                  </a:lnTo>
                  <a:lnTo>
                    <a:pt x="1755012" y="2421636"/>
                  </a:lnTo>
                  <a:lnTo>
                    <a:pt x="1774825" y="2415159"/>
                  </a:lnTo>
                  <a:lnTo>
                    <a:pt x="1784477" y="2412746"/>
                  </a:lnTo>
                  <a:lnTo>
                    <a:pt x="1793875" y="2410841"/>
                  </a:lnTo>
                  <a:lnTo>
                    <a:pt x="1803527" y="2409063"/>
                  </a:lnTo>
                  <a:lnTo>
                    <a:pt x="1831720" y="2406904"/>
                  </a:lnTo>
                  <a:lnTo>
                    <a:pt x="1835277" y="2407285"/>
                  </a:lnTo>
                  <a:lnTo>
                    <a:pt x="1838452" y="2407285"/>
                  </a:lnTo>
                  <a:lnTo>
                    <a:pt x="1841753" y="2406904"/>
                  </a:lnTo>
                  <a:lnTo>
                    <a:pt x="1845309" y="2406904"/>
                  </a:lnTo>
                  <a:lnTo>
                    <a:pt x="1848611" y="2406523"/>
                  </a:lnTo>
                  <a:lnTo>
                    <a:pt x="1864740" y="2402205"/>
                  </a:lnTo>
                  <a:lnTo>
                    <a:pt x="1867661" y="2401189"/>
                  </a:lnTo>
                  <a:lnTo>
                    <a:pt x="1870963" y="2399665"/>
                  </a:lnTo>
                  <a:lnTo>
                    <a:pt x="1873757" y="2398268"/>
                  </a:lnTo>
                  <a:lnTo>
                    <a:pt x="1876678" y="2396490"/>
                  </a:lnTo>
                  <a:lnTo>
                    <a:pt x="1879600" y="2394712"/>
                  </a:lnTo>
                  <a:lnTo>
                    <a:pt x="1882393" y="2392934"/>
                  </a:lnTo>
                  <a:lnTo>
                    <a:pt x="1888870" y="2387473"/>
                  </a:lnTo>
                  <a:lnTo>
                    <a:pt x="1892807" y="2383536"/>
                  </a:lnTo>
                  <a:lnTo>
                    <a:pt x="1896871" y="2379599"/>
                  </a:lnTo>
                  <a:lnTo>
                    <a:pt x="1913381" y="2356104"/>
                  </a:lnTo>
                  <a:lnTo>
                    <a:pt x="1916302" y="2351532"/>
                  </a:lnTo>
                  <a:lnTo>
                    <a:pt x="1929256" y="2311146"/>
                  </a:lnTo>
                  <a:lnTo>
                    <a:pt x="1932812" y="2273046"/>
                  </a:lnTo>
                  <a:lnTo>
                    <a:pt x="1932812" y="2221865"/>
                  </a:lnTo>
                  <a:lnTo>
                    <a:pt x="1932431" y="2192020"/>
                  </a:lnTo>
                  <a:lnTo>
                    <a:pt x="1932431" y="2189861"/>
                  </a:lnTo>
                  <a:lnTo>
                    <a:pt x="1932431" y="2187702"/>
                  </a:lnTo>
                  <a:lnTo>
                    <a:pt x="1932051" y="2185543"/>
                  </a:lnTo>
                  <a:lnTo>
                    <a:pt x="1932051" y="2183384"/>
                  </a:lnTo>
                  <a:lnTo>
                    <a:pt x="1931796" y="2180844"/>
                  </a:lnTo>
                  <a:lnTo>
                    <a:pt x="1931034" y="2178685"/>
                  </a:lnTo>
                  <a:lnTo>
                    <a:pt x="1930653" y="2176526"/>
                  </a:lnTo>
                  <a:lnTo>
                    <a:pt x="1929891" y="2174367"/>
                  </a:lnTo>
                  <a:lnTo>
                    <a:pt x="1929256" y="2172208"/>
                  </a:lnTo>
                  <a:lnTo>
                    <a:pt x="1927098" y="2168271"/>
                  </a:lnTo>
                  <a:lnTo>
                    <a:pt x="1924557" y="2163572"/>
                  </a:lnTo>
                  <a:lnTo>
                    <a:pt x="1921636" y="2158873"/>
                  </a:lnTo>
                  <a:lnTo>
                    <a:pt x="1913381" y="2147697"/>
                  </a:lnTo>
                  <a:lnTo>
                    <a:pt x="1910460" y="2143379"/>
                  </a:lnTo>
                  <a:lnTo>
                    <a:pt x="1907666" y="2139061"/>
                  </a:lnTo>
                  <a:lnTo>
                    <a:pt x="1905127" y="2134362"/>
                  </a:lnTo>
                  <a:lnTo>
                    <a:pt x="1902586" y="2129409"/>
                  </a:lnTo>
                  <a:lnTo>
                    <a:pt x="1897506" y="2116709"/>
                  </a:lnTo>
                  <a:lnTo>
                    <a:pt x="1887854" y="2095500"/>
                  </a:lnTo>
                  <a:lnTo>
                    <a:pt x="1867661" y="2048764"/>
                  </a:lnTo>
                  <a:lnTo>
                    <a:pt x="1864105" y="2031745"/>
                  </a:lnTo>
                  <a:lnTo>
                    <a:pt x="1862962" y="2026412"/>
                  </a:lnTo>
                  <a:lnTo>
                    <a:pt x="1862581" y="2020696"/>
                  </a:lnTo>
                  <a:lnTo>
                    <a:pt x="1862327" y="2014855"/>
                  </a:lnTo>
                  <a:lnTo>
                    <a:pt x="1862962" y="1998345"/>
                  </a:lnTo>
                  <a:lnTo>
                    <a:pt x="1870202" y="1963420"/>
                  </a:lnTo>
                  <a:lnTo>
                    <a:pt x="1875281" y="1932432"/>
                  </a:lnTo>
                  <a:lnTo>
                    <a:pt x="1878837" y="1913763"/>
                  </a:lnTo>
                  <a:lnTo>
                    <a:pt x="1881377" y="1894967"/>
                  </a:lnTo>
                  <a:lnTo>
                    <a:pt x="1884171" y="1852549"/>
                  </a:lnTo>
                  <a:lnTo>
                    <a:pt x="1883917" y="1700276"/>
                  </a:lnTo>
                  <a:lnTo>
                    <a:pt x="1883917" y="1697736"/>
                  </a:lnTo>
                  <a:lnTo>
                    <a:pt x="1883536" y="1695196"/>
                  </a:lnTo>
                  <a:lnTo>
                    <a:pt x="1883155" y="1692275"/>
                  </a:lnTo>
                  <a:lnTo>
                    <a:pt x="1882775" y="1689862"/>
                  </a:lnTo>
                  <a:lnTo>
                    <a:pt x="1882012" y="1687322"/>
                  </a:lnTo>
                  <a:lnTo>
                    <a:pt x="1881377" y="1684782"/>
                  </a:lnTo>
                  <a:lnTo>
                    <a:pt x="1880615" y="1682241"/>
                  </a:lnTo>
                  <a:lnTo>
                    <a:pt x="1860423" y="1647698"/>
                  </a:lnTo>
                  <a:lnTo>
                    <a:pt x="1855469" y="1640459"/>
                  </a:lnTo>
                  <a:lnTo>
                    <a:pt x="1845309" y="1623949"/>
                  </a:lnTo>
                  <a:lnTo>
                    <a:pt x="1837435" y="1608454"/>
                  </a:lnTo>
                  <a:lnTo>
                    <a:pt x="1815083" y="1571752"/>
                  </a:lnTo>
                  <a:lnTo>
                    <a:pt x="1812289" y="1567052"/>
                  </a:lnTo>
                  <a:lnTo>
                    <a:pt x="1809750" y="1562353"/>
                  </a:lnTo>
                  <a:lnTo>
                    <a:pt x="1807209" y="1557274"/>
                  </a:lnTo>
                  <a:lnTo>
                    <a:pt x="1805051" y="1552702"/>
                  </a:lnTo>
                  <a:lnTo>
                    <a:pt x="1800352" y="1537208"/>
                  </a:lnTo>
                  <a:lnTo>
                    <a:pt x="1793875" y="1518792"/>
                  </a:lnTo>
                  <a:lnTo>
                    <a:pt x="1792096" y="1515237"/>
                  </a:lnTo>
                  <a:lnTo>
                    <a:pt x="1790573" y="1511935"/>
                  </a:lnTo>
                  <a:lnTo>
                    <a:pt x="1788413" y="1508760"/>
                  </a:lnTo>
                  <a:lnTo>
                    <a:pt x="1786635" y="1505077"/>
                  </a:lnTo>
                  <a:lnTo>
                    <a:pt x="1784477" y="1502283"/>
                  </a:lnTo>
                  <a:lnTo>
                    <a:pt x="1781936" y="1498980"/>
                  </a:lnTo>
                  <a:lnTo>
                    <a:pt x="1779777" y="1496060"/>
                  </a:lnTo>
                  <a:lnTo>
                    <a:pt x="1777364" y="1493265"/>
                  </a:lnTo>
                  <a:lnTo>
                    <a:pt x="1770887" y="1487170"/>
                  </a:lnTo>
                  <a:lnTo>
                    <a:pt x="1768348" y="1484249"/>
                  </a:lnTo>
                  <a:lnTo>
                    <a:pt x="1765807" y="1481327"/>
                  </a:lnTo>
                  <a:lnTo>
                    <a:pt x="1763649" y="1478534"/>
                  </a:lnTo>
                  <a:lnTo>
                    <a:pt x="1757806" y="1470152"/>
                  </a:lnTo>
                  <a:lnTo>
                    <a:pt x="1756028" y="1466977"/>
                  </a:lnTo>
                  <a:lnTo>
                    <a:pt x="1753869" y="1463675"/>
                  </a:lnTo>
                  <a:lnTo>
                    <a:pt x="1751329" y="1460500"/>
                  </a:lnTo>
                  <a:lnTo>
                    <a:pt x="1744599" y="1452626"/>
                  </a:lnTo>
                  <a:lnTo>
                    <a:pt x="1738756" y="1447546"/>
                  </a:lnTo>
                  <a:lnTo>
                    <a:pt x="1733423" y="1441703"/>
                  </a:lnTo>
                  <a:lnTo>
                    <a:pt x="1727961" y="1435989"/>
                  </a:lnTo>
                  <a:lnTo>
                    <a:pt x="1716785" y="1422018"/>
                  </a:lnTo>
                  <a:lnTo>
                    <a:pt x="1709674" y="1412621"/>
                  </a:lnTo>
                  <a:lnTo>
                    <a:pt x="1701673" y="1403223"/>
                  </a:lnTo>
                  <a:lnTo>
                    <a:pt x="1693417" y="1394205"/>
                  </a:lnTo>
                  <a:lnTo>
                    <a:pt x="1670050" y="1372615"/>
                  </a:lnTo>
                  <a:lnTo>
                    <a:pt x="1655571" y="1359662"/>
                  </a:lnTo>
                  <a:lnTo>
                    <a:pt x="1620011" y="1323721"/>
                  </a:lnTo>
                  <a:lnTo>
                    <a:pt x="1589785" y="1293114"/>
                  </a:lnTo>
                  <a:lnTo>
                    <a:pt x="1564131" y="1256029"/>
                  </a:lnTo>
                  <a:lnTo>
                    <a:pt x="1551558" y="1215263"/>
                  </a:lnTo>
                  <a:lnTo>
                    <a:pt x="1550924" y="1209166"/>
                  </a:lnTo>
                  <a:lnTo>
                    <a:pt x="1550161" y="1203071"/>
                  </a:lnTo>
                  <a:lnTo>
                    <a:pt x="1550161" y="1196975"/>
                  </a:lnTo>
                  <a:lnTo>
                    <a:pt x="1550161" y="1190878"/>
                  </a:lnTo>
                  <a:lnTo>
                    <a:pt x="1550161" y="1184783"/>
                  </a:lnTo>
                  <a:lnTo>
                    <a:pt x="1552702" y="1167129"/>
                  </a:lnTo>
                  <a:lnTo>
                    <a:pt x="1553717" y="1162812"/>
                  </a:lnTo>
                  <a:lnTo>
                    <a:pt x="1555241" y="1158493"/>
                  </a:lnTo>
                  <a:lnTo>
                    <a:pt x="1556638" y="1154429"/>
                  </a:lnTo>
                  <a:lnTo>
                    <a:pt x="1558416" y="1150492"/>
                  </a:lnTo>
                  <a:lnTo>
                    <a:pt x="1562353" y="1142238"/>
                  </a:lnTo>
                  <a:lnTo>
                    <a:pt x="1564131" y="1139063"/>
                  </a:lnTo>
                  <a:lnTo>
                    <a:pt x="1565655" y="1135761"/>
                  </a:lnTo>
                  <a:lnTo>
                    <a:pt x="1567052" y="1132204"/>
                  </a:lnTo>
                  <a:lnTo>
                    <a:pt x="1568450" y="1128902"/>
                  </a:lnTo>
                  <a:lnTo>
                    <a:pt x="1569592" y="1125347"/>
                  </a:lnTo>
                  <a:lnTo>
                    <a:pt x="1570608" y="1121664"/>
                  </a:lnTo>
                  <a:lnTo>
                    <a:pt x="1572767" y="1111630"/>
                  </a:lnTo>
                  <a:lnTo>
                    <a:pt x="1572767" y="1045717"/>
                  </a:lnTo>
                  <a:lnTo>
                    <a:pt x="1568195" y="1002538"/>
                  </a:lnTo>
                  <a:lnTo>
                    <a:pt x="1553336" y="945261"/>
                  </a:lnTo>
                  <a:lnTo>
                    <a:pt x="1538224" y="885571"/>
                  </a:lnTo>
                  <a:lnTo>
                    <a:pt x="1524888" y="825753"/>
                  </a:lnTo>
                  <a:lnTo>
                    <a:pt x="1518411" y="792988"/>
                  </a:lnTo>
                  <a:lnTo>
                    <a:pt x="1515617" y="781938"/>
                  </a:lnTo>
                  <a:lnTo>
                    <a:pt x="1513458" y="770763"/>
                  </a:lnTo>
                  <a:lnTo>
                    <a:pt x="1511680" y="759205"/>
                  </a:lnTo>
                  <a:lnTo>
                    <a:pt x="1509521" y="729741"/>
                  </a:lnTo>
                  <a:lnTo>
                    <a:pt x="1509776" y="571246"/>
                  </a:lnTo>
                  <a:lnTo>
                    <a:pt x="1520952" y="513714"/>
                  </a:lnTo>
                  <a:lnTo>
                    <a:pt x="1529968" y="478027"/>
                  </a:lnTo>
                  <a:lnTo>
                    <a:pt x="1544701" y="419735"/>
                  </a:lnTo>
                  <a:lnTo>
                    <a:pt x="1554099" y="387985"/>
                  </a:lnTo>
                  <a:lnTo>
                    <a:pt x="1555877" y="379095"/>
                  </a:lnTo>
                  <a:lnTo>
                    <a:pt x="1557401" y="369697"/>
                  </a:lnTo>
                  <a:lnTo>
                    <a:pt x="1559559" y="346963"/>
                  </a:lnTo>
                  <a:lnTo>
                    <a:pt x="1562734" y="314578"/>
                  </a:lnTo>
                  <a:lnTo>
                    <a:pt x="1564893" y="296925"/>
                  </a:lnTo>
                  <a:lnTo>
                    <a:pt x="1566290" y="279018"/>
                  </a:lnTo>
                  <a:lnTo>
                    <a:pt x="1566036" y="228980"/>
                  </a:lnTo>
                  <a:lnTo>
                    <a:pt x="1565275" y="196850"/>
                  </a:lnTo>
                  <a:lnTo>
                    <a:pt x="1565275" y="186054"/>
                  </a:lnTo>
                  <a:lnTo>
                    <a:pt x="1564893" y="175260"/>
                  </a:lnTo>
                  <a:lnTo>
                    <a:pt x="1563877" y="164464"/>
                  </a:lnTo>
                  <a:lnTo>
                    <a:pt x="1562353" y="153670"/>
                  </a:lnTo>
                  <a:lnTo>
                    <a:pt x="1560194" y="143255"/>
                  </a:lnTo>
                  <a:lnTo>
                    <a:pt x="1558035" y="132841"/>
                  </a:lnTo>
                  <a:lnTo>
                    <a:pt x="1555241" y="122300"/>
                  </a:lnTo>
                  <a:lnTo>
                    <a:pt x="1545081" y="94614"/>
                  </a:lnTo>
                  <a:lnTo>
                    <a:pt x="1535429" y="69087"/>
                  </a:lnTo>
                  <a:lnTo>
                    <a:pt x="1532889" y="61213"/>
                  </a:lnTo>
                  <a:lnTo>
                    <a:pt x="1515236" y="27304"/>
                  </a:lnTo>
                  <a:lnTo>
                    <a:pt x="1510918" y="22605"/>
                  </a:lnTo>
                  <a:lnTo>
                    <a:pt x="1508759" y="20447"/>
                  </a:lnTo>
                  <a:lnTo>
                    <a:pt x="1503679" y="16128"/>
                  </a:lnTo>
                  <a:lnTo>
                    <a:pt x="1501520" y="14350"/>
                  </a:lnTo>
                  <a:lnTo>
                    <a:pt x="1499361" y="12953"/>
                  </a:lnTo>
                  <a:lnTo>
                    <a:pt x="1497202" y="11429"/>
                  </a:lnTo>
                  <a:lnTo>
                    <a:pt x="1494662" y="10033"/>
                  </a:lnTo>
                  <a:lnTo>
                    <a:pt x="1492503" y="9016"/>
                  </a:lnTo>
                  <a:lnTo>
                    <a:pt x="1490090" y="7874"/>
                  </a:lnTo>
                  <a:lnTo>
                    <a:pt x="1487551" y="6858"/>
                  </a:lnTo>
                  <a:lnTo>
                    <a:pt x="1485010" y="5714"/>
                  </a:lnTo>
                  <a:lnTo>
                    <a:pt x="1482470" y="4952"/>
                  </a:lnTo>
                  <a:lnTo>
                    <a:pt x="1479930" y="4317"/>
                  </a:lnTo>
                  <a:lnTo>
                    <a:pt x="1477390" y="3555"/>
                  </a:lnTo>
                  <a:lnTo>
                    <a:pt x="1474596" y="3175"/>
                  </a:lnTo>
                  <a:lnTo>
                    <a:pt x="1467738" y="2539"/>
                  </a:lnTo>
                  <a:lnTo>
                    <a:pt x="1461642" y="1777"/>
                  </a:lnTo>
                  <a:lnTo>
                    <a:pt x="1457325" y="1015"/>
                  </a:lnTo>
                  <a:lnTo>
                    <a:pt x="1453260" y="380"/>
                  </a:lnTo>
                  <a:lnTo>
                    <a:pt x="1449324" y="0"/>
                  </a:lnTo>
                  <a:lnTo>
                    <a:pt x="1445386" y="0"/>
                  </a:lnTo>
                  <a:lnTo>
                    <a:pt x="1441450" y="0"/>
                  </a:lnTo>
                  <a:lnTo>
                    <a:pt x="1437131" y="0"/>
                  </a:lnTo>
                  <a:lnTo>
                    <a:pt x="1433194" y="380"/>
                  </a:lnTo>
                  <a:lnTo>
                    <a:pt x="1389252" y="14732"/>
                  </a:lnTo>
                  <a:lnTo>
                    <a:pt x="1355089" y="35940"/>
                  </a:lnTo>
                  <a:lnTo>
                    <a:pt x="1339850" y="47116"/>
                  </a:lnTo>
                  <a:lnTo>
                    <a:pt x="1334896" y="50673"/>
                  </a:lnTo>
                  <a:lnTo>
                    <a:pt x="1329816" y="54355"/>
                  </a:lnTo>
                  <a:lnTo>
                    <a:pt x="1325117" y="58292"/>
                  </a:lnTo>
                  <a:lnTo>
                    <a:pt x="1320418" y="62229"/>
                  </a:lnTo>
                  <a:lnTo>
                    <a:pt x="1309369" y="74167"/>
                  </a:lnTo>
                  <a:lnTo>
                    <a:pt x="1271904" y="114808"/>
                  </a:lnTo>
                  <a:lnTo>
                    <a:pt x="1258951" y="128142"/>
                  </a:lnTo>
                  <a:lnTo>
                    <a:pt x="1254632" y="132079"/>
                  </a:lnTo>
                  <a:lnTo>
                    <a:pt x="1250568" y="136398"/>
                  </a:lnTo>
                  <a:lnTo>
                    <a:pt x="1246631" y="140715"/>
                  </a:lnTo>
                  <a:lnTo>
                    <a:pt x="1239774" y="150113"/>
                  </a:lnTo>
                  <a:lnTo>
                    <a:pt x="1233296" y="158750"/>
                  </a:lnTo>
                  <a:lnTo>
                    <a:pt x="1226184" y="166624"/>
                  </a:lnTo>
                  <a:lnTo>
                    <a:pt x="1218945" y="174625"/>
                  </a:lnTo>
                  <a:lnTo>
                    <a:pt x="1198752" y="193675"/>
                  </a:lnTo>
                  <a:lnTo>
                    <a:pt x="1195577" y="196850"/>
                  </a:lnTo>
                  <a:lnTo>
                    <a:pt x="1154810" y="229997"/>
                  </a:lnTo>
                  <a:lnTo>
                    <a:pt x="1150874" y="233552"/>
                  </a:lnTo>
                  <a:lnTo>
                    <a:pt x="1146555" y="236854"/>
                  </a:lnTo>
                  <a:lnTo>
                    <a:pt x="1142237" y="240029"/>
                  </a:lnTo>
                  <a:lnTo>
                    <a:pt x="1131061" y="246887"/>
                  </a:lnTo>
                  <a:lnTo>
                    <a:pt x="1127125" y="249047"/>
                  </a:lnTo>
                  <a:lnTo>
                    <a:pt x="1123187" y="251205"/>
                  </a:lnTo>
                  <a:lnTo>
                    <a:pt x="1119631" y="253746"/>
                  </a:lnTo>
                  <a:lnTo>
                    <a:pt x="1115949" y="256666"/>
                  </a:lnTo>
                  <a:lnTo>
                    <a:pt x="1112392" y="259461"/>
                  </a:lnTo>
                  <a:lnTo>
                    <a:pt x="1102994" y="268224"/>
                  </a:lnTo>
                  <a:lnTo>
                    <a:pt x="1077086" y="294386"/>
                  </a:lnTo>
                  <a:lnTo>
                    <a:pt x="1071371" y="299465"/>
                  </a:lnTo>
                  <a:lnTo>
                    <a:pt x="1065529" y="304546"/>
                  </a:lnTo>
                  <a:lnTo>
                    <a:pt x="1060577" y="310261"/>
                  </a:lnTo>
                  <a:lnTo>
                    <a:pt x="1036446" y="343026"/>
                  </a:lnTo>
                  <a:lnTo>
                    <a:pt x="1031366" y="352043"/>
                  </a:lnTo>
                  <a:lnTo>
                    <a:pt x="1026032" y="360679"/>
                  </a:lnTo>
                  <a:lnTo>
                    <a:pt x="1011174" y="380491"/>
                  </a:lnTo>
                  <a:lnTo>
                    <a:pt x="1007617" y="385190"/>
                  </a:lnTo>
                </a:path>
              </a:pathLst>
            </a:custGeom>
            <a:noFill/>
            <a:ln w="9525" cap="flat" cmpd="sng">
              <a:solidFill>
                <a:srgbClr val="E712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9260332" y="2401443"/>
              <a:ext cx="1613535" cy="2338070"/>
            </a:xfrm>
            <a:custGeom>
              <a:avLst/>
              <a:gdLst/>
              <a:ahLst/>
              <a:cxnLst/>
              <a:rect l="l" t="t" r="r" b="b"/>
              <a:pathLst>
                <a:path w="1613534" h="2338070" extrusionOk="0">
                  <a:moveTo>
                    <a:pt x="734695" y="2337816"/>
                  </a:moveTo>
                  <a:lnTo>
                    <a:pt x="734695" y="2141982"/>
                  </a:lnTo>
                  <a:lnTo>
                    <a:pt x="734314" y="2136902"/>
                  </a:lnTo>
                  <a:lnTo>
                    <a:pt x="733678" y="2131949"/>
                  </a:lnTo>
                  <a:lnTo>
                    <a:pt x="732536" y="2126869"/>
                  </a:lnTo>
                  <a:lnTo>
                    <a:pt x="731520" y="2122170"/>
                  </a:lnTo>
                  <a:lnTo>
                    <a:pt x="729996" y="2117217"/>
                  </a:lnTo>
                  <a:lnTo>
                    <a:pt x="728599" y="2112518"/>
                  </a:lnTo>
                  <a:lnTo>
                    <a:pt x="726821" y="2107819"/>
                  </a:lnTo>
                  <a:lnTo>
                    <a:pt x="725043" y="2103120"/>
                  </a:lnTo>
                  <a:lnTo>
                    <a:pt x="718947" y="2091563"/>
                  </a:lnTo>
                  <a:lnTo>
                    <a:pt x="707771" y="2066036"/>
                  </a:lnTo>
                  <a:lnTo>
                    <a:pt x="707009" y="2063877"/>
                  </a:lnTo>
                  <a:lnTo>
                    <a:pt x="705866" y="2062099"/>
                  </a:lnTo>
                  <a:lnTo>
                    <a:pt x="704850" y="2059940"/>
                  </a:lnTo>
                  <a:lnTo>
                    <a:pt x="703707" y="2058162"/>
                  </a:lnTo>
                  <a:lnTo>
                    <a:pt x="702691" y="2056257"/>
                  </a:lnTo>
                  <a:lnTo>
                    <a:pt x="701294" y="2054098"/>
                  </a:lnTo>
                  <a:lnTo>
                    <a:pt x="700151" y="2052320"/>
                  </a:lnTo>
                  <a:lnTo>
                    <a:pt x="698753" y="2050923"/>
                  </a:lnTo>
                  <a:lnTo>
                    <a:pt x="697229" y="2049145"/>
                  </a:lnTo>
                  <a:lnTo>
                    <a:pt x="695451" y="2047621"/>
                  </a:lnTo>
                  <a:lnTo>
                    <a:pt x="694054" y="2045843"/>
                  </a:lnTo>
                  <a:lnTo>
                    <a:pt x="692276" y="2044446"/>
                  </a:lnTo>
                  <a:lnTo>
                    <a:pt x="690499" y="2043049"/>
                  </a:lnTo>
                  <a:lnTo>
                    <a:pt x="688594" y="2041906"/>
                  </a:lnTo>
                  <a:lnTo>
                    <a:pt x="686816" y="2040509"/>
                  </a:lnTo>
                  <a:lnTo>
                    <a:pt x="682498" y="2038350"/>
                  </a:lnTo>
                  <a:lnTo>
                    <a:pt x="674624" y="2034413"/>
                  </a:lnTo>
                  <a:lnTo>
                    <a:pt x="666750" y="2031111"/>
                  </a:lnTo>
                  <a:lnTo>
                    <a:pt x="645033" y="2023618"/>
                  </a:lnTo>
                  <a:lnTo>
                    <a:pt x="632078" y="2019173"/>
                  </a:lnTo>
                  <a:lnTo>
                    <a:pt x="625601" y="2017014"/>
                  </a:lnTo>
                  <a:lnTo>
                    <a:pt x="618744" y="2015617"/>
                  </a:lnTo>
                  <a:lnTo>
                    <a:pt x="612013" y="2014220"/>
                  </a:lnTo>
                  <a:lnTo>
                    <a:pt x="605154" y="2012696"/>
                  </a:lnTo>
                  <a:lnTo>
                    <a:pt x="587501" y="2011299"/>
                  </a:lnTo>
                  <a:lnTo>
                    <a:pt x="541401" y="2011680"/>
                  </a:lnTo>
                  <a:lnTo>
                    <a:pt x="512572" y="2012442"/>
                  </a:lnTo>
                  <a:lnTo>
                    <a:pt x="478790" y="2012696"/>
                  </a:lnTo>
                  <a:lnTo>
                    <a:pt x="408940" y="2012061"/>
                  </a:lnTo>
                  <a:lnTo>
                    <a:pt x="389890" y="2006981"/>
                  </a:lnTo>
                  <a:lnTo>
                    <a:pt x="386207" y="2005584"/>
                  </a:lnTo>
                  <a:lnTo>
                    <a:pt x="382650" y="2003806"/>
                  </a:lnTo>
                  <a:lnTo>
                    <a:pt x="379095" y="2001901"/>
                  </a:lnTo>
                  <a:lnTo>
                    <a:pt x="371856" y="1997583"/>
                  </a:lnTo>
                  <a:lnTo>
                    <a:pt x="366775" y="1994789"/>
                  </a:lnTo>
                  <a:lnTo>
                    <a:pt x="330453" y="1981454"/>
                  </a:lnTo>
                  <a:lnTo>
                    <a:pt x="322579" y="1980057"/>
                  </a:lnTo>
                  <a:lnTo>
                    <a:pt x="314198" y="1978533"/>
                  </a:lnTo>
                  <a:lnTo>
                    <a:pt x="306324" y="1977898"/>
                  </a:lnTo>
                  <a:lnTo>
                    <a:pt x="283972" y="1977517"/>
                  </a:lnTo>
                  <a:lnTo>
                    <a:pt x="279273" y="1977136"/>
                  </a:lnTo>
                  <a:lnTo>
                    <a:pt x="274320" y="1976374"/>
                  </a:lnTo>
                  <a:lnTo>
                    <a:pt x="269621" y="1975739"/>
                  </a:lnTo>
                  <a:lnTo>
                    <a:pt x="264922" y="1974596"/>
                  </a:lnTo>
                  <a:lnTo>
                    <a:pt x="260223" y="1973199"/>
                  </a:lnTo>
                  <a:lnTo>
                    <a:pt x="255524" y="1971675"/>
                  </a:lnTo>
                  <a:lnTo>
                    <a:pt x="251206" y="1970278"/>
                  </a:lnTo>
                  <a:lnTo>
                    <a:pt x="238633" y="1964563"/>
                  </a:lnTo>
                  <a:lnTo>
                    <a:pt x="232918" y="1961261"/>
                  </a:lnTo>
                  <a:lnTo>
                    <a:pt x="227075" y="1958086"/>
                  </a:lnTo>
                  <a:lnTo>
                    <a:pt x="214884" y="1949450"/>
                  </a:lnTo>
                  <a:lnTo>
                    <a:pt x="200533" y="1939290"/>
                  </a:lnTo>
                  <a:lnTo>
                    <a:pt x="176402" y="1921256"/>
                  </a:lnTo>
                  <a:lnTo>
                    <a:pt x="159131" y="1908302"/>
                  </a:lnTo>
                  <a:lnTo>
                    <a:pt x="151892" y="1902968"/>
                  </a:lnTo>
                  <a:lnTo>
                    <a:pt x="145034" y="1897253"/>
                  </a:lnTo>
                  <a:lnTo>
                    <a:pt x="130683" y="1882775"/>
                  </a:lnTo>
                  <a:lnTo>
                    <a:pt x="111251" y="1864106"/>
                  </a:lnTo>
                  <a:lnTo>
                    <a:pt x="106552" y="1859788"/>
                  </a:lnTo>
                  <a:lnTo>
                    <a:pt x="102235" y="1855089"/>
                  </a:lnTo>
                  <a:lnTo>
                    <a:pt x="91440" y="1842516"/>
                  </a:lnTo>
                  <a:lnTo>
                    <a:pt x="88138" y="1837817"/>
                  </a:lnTo>
                  <a:lnTo>
                    <a:pt x="84200" y="1833118"/>
                  </a:lnTo>
                  <a:lnTo>
                    <a:pt x="80645" y="1829181"/>
                  </a:lnTo>
                  <a:lnTo>
                    <a:pt x="69469" y="1818767"/>
                  </a:lnTo>
                  <a:lnTo>
                    <a:pt x="66548" y="1816227"/>
                  </a:lnTo>
                  <a:lnTo>
                    <a:pt x="63626" y="1813687"/>
                  </a:lnTo>
                  <a:lnTo>
                    <a:pt x="61214" y="1810766"/>
                  </a:lnTo>
                  <a:lnTo>
                    <a:pt x="58674" y="1808226"/>
                  </a:lnTo>
                  <a:lnTo>
                    <a:pt x="56134" y="1805432"/>
                  </a:lnTo>
                  <a:lnTo>
                    <a:pt x="53975" y="1802130"/>
                  </a:lnTo>
                  <a:lnTo>
                    <a:pt x="51816" y="1799336"/>
                  </a:lnTo>
                  <a:lnTo>
                    <a:pt x="47498" y="1791335"/>
                  </a:lnTo>
                  <a:lnTo>
                    <a:pt x="43561" y="1786001"/>
                  </a:lnTo>
                  <a:lnTo>
                    <a:pt x="39877" y="1780921"/>
                  </a:lnTo>
                  <a:lnTo>
                    <a:pt x="30607" y="1770126"/>
                  </a:lnTo>
                  <a:lnTo>
                    <a:pt x="27686" y="1767205"/>
                  </a:lnTo>
                  <a:lnTo>
                    <a:pt x="25146" y="1764030"/>
                  </a:lnTo>
                  <a:lnTo>
                    <a:pt x="22225" y="1760728"/>
                  </a:lnTo>
                  <a:lnTo>
                    <a:pt x="19812" y="1757553"/>
                  </a:lnTo>
                  <a:lnTo>
                    <a:pt x="17652" y="1754251"/>
                  </a:lnTo>
                  <a:lnTo>
                    <a:pt x="15494" y="1750695"/>
                  </a:lnTo>
                  <a:lnTo>
                    <a:pt x="13335" y="1747139"/>
                  </a:lnTo>
                  <a:lnTo>
                    <a:pt x="2540" y="1710309"/>
                  </a:lnTo>
                  <a:lnTo>
                    <a:pt x="1016" y="1702054"/>
                  </a:lnTo>
                  <a:lnTo>
                    <a:pt x="381" y="1693799"/>
                  </a:lnTo>
                  <a:lnTo>
                    <a:pt x="0" y="1685163"/>
                  </a:lnTo>
                  <a:lnTo>
                    <a:pt x="0" y="1676908"/>
                  </a:lnTo>
                  <a:lnTo>
                    <a:pt x="381" y="1668272"/>
                  </a:lnTo>
                  <a:lnTo>
                    <a:pt x="1016" y="1660017"/>
                  </a:lnTo>
                  <a:lnTo>
                    <a:pt x="4699" y="1637665"/>
                  </a:lnTo>
                  <a:lnTo>
                    <a:pt x="7112" y="1619631"/>
                  </a:lnTo>
                  <a:lnTo>
                    <a:pt x="7493" y="1615694"/>
                  </a:lnTo>
                  <a:lnTo>
                    <a:pt x="7874" y="1611376"/>
                  </a:lnTo>
                  <a:lnTo>
                    <a:pt x="8636" y="1607439"/>
                  </a:lnTo>
                  <a:lnTo>
                    <a:pt x="9651" y="1603121"/>
                  </a:lnTo>
                  <a:lnTo>
                    <a:pt x="10795" y="1599057"/>
                  </a:lnTo>
                  <a:lnTo>
                    <a:pt x="11811" y="1595120"/>
                  </a:lnTo>
                  <a:lnTo>
                    <a:pt x="13335" y="1591183"/>
                  </a:lnTo>
                  <a:lnTo>
                    <a:pt x="16891" y="1582166"/>
                  </a:lnTo>
                  <a:lnTo>
                    <a:pt x="61214" y="1498727"/>
                  </a:lnTo>
                  <a:lnTo>
                    <a:pt x="63626" y="1493266"/>
                  </a:lnTo>
                  <a:lnTo>
                    <a:pt x="65786" y="1487932"/>
                  </a:lnTo>
                  <a:lnTo>
                    <a:pt x="67945" y="1482471"/>
                  </a:lnTo>
                  <a:lnTo>
                    <a:pt x="69850" y="1476756"/>
                  </a:lnTo>
                  <a:lnTo>
                    <a:pt x="72644" y="1464437"/>
                  </a:lnTo>
                  <a:lnTo>
                    <a:pt x="78486" y="1443990"/>
                  </a:lnTo>
                  <a:lnTo>
                    <a:pt x="80645" y="1436370"/>
                  </a:lnTo>
                  <a:lnTo>
                    <a:pt x="84582" y="1417701"/>
                  </a:lnTo>
                  <a:lnTo>
                    <a:pt x="85598" y="1411224"/>
                  </a:lnTo>
                  <a:lnTo>
                    <a:pt x="87122" y="1404747"/>
                  </a:lnTo>
                  <a:lnTo>
                    <a:pt x="99695" y="1376299"/>
                  </a:lnTo>
                  <a:lnTo>
                    <a:pt x="101473" y="1374140"/>
                  </a:lnTo>
                  <a:lnTo>
                    <a:pt x="103250" y="1371981"/>
                  </a:lnTo>
                  <a:lnTo>
                    <a:pt x="107950" y="1367663"/>
                  </a:lnTo>
                  <a:lnTo>
                    <a:pt x="110871" y="1365123"/>
                  </a:lnTo>
                  <a:lnTo>
                    <a:pt x="113411" y="1362202"/>
                  </a:lnTo>
                  <a:lnTo>
                    <a:pt x="115824" y="1359408"/>
                  </a:lnTo>
                  <a:lnTo>
                    <a:pt x="122047" y="1351407"/>
                  </a:lnTo>
                  <a:lnTo>
                    <a:pt x="124206" y="1347851"/>
                  </a:lnTo>
                  <a:lnTo>
                    <a:pt x="126746" y="1344549"/>
                  </a:lnTo>
                  <a:lnTo>
                    <a:pt x="129540" y="1341755"/>
                  </a:lnTo>
                  <a:lnTo>
                    <a:pt x="132461" y="1338453"/>
                  </a:lnTo>
                  <a:lnTo>
                    <a:pt x="135382" y="1335659"/>
                  </a:lnTo>
                  <a:lnTo>
                    <a:pt x="138557" y="1332738"/>
                  </a:lnTo>
                  <a:lnTo>
                    <a:pt x="147574" y="1325880"/>
                  </a:lnTo>
                  <a:lnTo>
                    <a:pt x="163702" y="1312164"/>
                  </a:lnTo>
                  <a:lnTo>
                    <a:pt x="177800" y="1299210"/>
                  </a:lnTo>
                  <a:lnTo>
                    <a:pt x="182499" y="1295273"/>
                  </a:lnTo>
                  <a:lnTo>
                    <a:pt x="187198" y="1291336"/>
                  </a:lnTo>
                  <a:lnTo>
                    <a:pt x="191516" y="1287018"/>
                  </a:lnTo>
                  <a:lnTo>
                    <a:pt x="195452" y="1282319"/>
                  </a:lnTo>
                  <a:lnTo>
                    <a:pt x="204470" y="1271143"/>
                  </a:lnTo>
                  <a:lnTo>
                    <a:pt x="208788" y="1265809"/>
                  </a:lnTo>
                  <a:lnTo>
                    <a:pt x="239775" y="1236218"/>
                  </a:lnTo>
                  <a:lnTo>
                    <a:pt x="250190" y="1227963"/>
                  </a:lnTo>
                  <a:lnTo>
                    <a:pt x="277875" y="1199896"/>
                  </a:lnTo>
                  <a:lnTo>
                    <a:pt x="320040" y="1130808"/>
                  </a:lnTo>
                  <a:lnTo>
                    <a:pt x="322834" y="1126109"/>
                  </a:lnTo>
                  <a:lnTo>
                    <a:pt x="326136" y="1121791"/>
                  </a:lnTo>
                  <a:lnTo>
                    <a:pt x="333628" y="1112393"/>
                  </a:lnTo>
                  <a:lnTo>
                    <a:pt x="344804" y="1098677"/>
                  </a:lnTo>
                  <a:lnTo>
                    <a:pt x="347345" y="1095121"/>
                  </a:lnTo>
                  <a:lnTo>
                    <a:pt x="349885" y="1091565"/>
                  </a:lnTo>
                  <a:lnTo>
                    <a:pt x="352806" y="1088263"/>
                  </a:lnTo>
                  <a:lnTo>
                    <a:pt x="355600" y="1085088"/>
                  </a:lnTo>
                  <a:lnTo>
                    <a:pt x="358901" y="1081786"/>
                  </a:lnTo>
                  <a:lnTo>
                    <a:pt x="362076" y="1078865"/>
                  </a:lnTo>
                  <a:lnTo>
                    <a:pt x="365378" y="1076071"/>
                  </a:lnTo>
                  <a:lnTo>
                    <a:pt x="374396" y="1069594"/>
                  </a:lnTo>
                  <a:lnTo>
                    <a:pt x="389509" y="1057656"/>
                  </a:lnTo>
                  <a:lnTo>
                    <a:pt x="445643" y="1027430"/>
                  </a:lnTo>
                  <a:lnTo>
                    <a:pt x="475869" y="1015238"/>
                  </a:lnTo>
                  <a:lnTo>
                    <a:pt x="493902" y="1007237"/>
                  </a:lnTo>
                  <a:lnTo>
                    <a:pt x="512191" y="1000379"/>
                  </a:lnTo>
                  <a:lnTo>
                    <a:pt x="530987" y="993902"/>
                  </a:lnTo>
                  <a:lnTo>
                    <a:pt x="582802" y="980948"/>
                  </a:lnTo>
                  <a:lnTo>
                    <a:pt x="592201" y="978535"/>
                  </a:lnTo>
                  <a:lnTo>
                    <a:pt x="637921" y="958977"/>
                  </a:lnTo>
                  <a:lnTo>
                    <a:pt x="673226" y="938149"/>
                  </a:lnTo>
                  <a:lnTo>
                    <a:pt x="679323" y="934593"/>
                  </a:lnTo>
                  <a:lnTo>
                    <a:pt x="694436" y="923417"/>
                  </a:lnTo>
                  <a:lnTo>
                    <a:pt x="701548" y="917956"/>
                  </a:lnTo>
                  <a:lnTo>
                    <a:pt x="722502" y="900684"/>
                  </a:lnTo>
                  <a:lnTo>
                    <a:pt x="725043" y="898906"/>
                  </a:lnTo>
                  <a:lnTo>
                    <a:pt x="727583" y="896366"/>
                  </a:lnTo>
                  <a:lnTo>
                    <a:pt x="729996" y="894207"/>
                  </a:lnTo>
                  <a:lnTo>
                    <a:pt x="732536" y="891667"/>
                  </a:lnTo>
                  <a:lnTo>
                    <a:pt x="734695" y="889254"/>
                  </a:lnTo>
                  <a:lnTo>
                    <a:pt x="736853" y="886333"/>
                  </a:lnTo>
                  <a:lnTo>
                    <a:pt x="738632" y="883793"/>
                  </a:lnTo>
                  <a:lnTo>
                    <a:pt x="743712" y="875538"/>
                  </a:lnTo>
                  <a:lnTo>
                    <a:pt x="753745" y="861060"/>
                  </a:lnTo>
                  <a:lnTo>
                    <a:pt x="812800" y="773303"/>
                  </a:lnTo>
                  <a:lnTo>
                    <a:pt x="823595" y="757809"/>
                  </a:lnTo>
                  <a:lnTo>
                    <a:pt x="825753" y="755650"/>
                  </a:lnTo>
                  <a:lnTo>
                    <a:pt x="827659" y="753491"/>
                  </a:lnTo>
                  <a:lnTo>
                    <a:pt x="829056" y="750951"/>
                  </a:lnTo>
                  <a:lnTo>
                    <a:pt x="830834" y="748792"/>
                  </a:lnTo>
                  <a:lnTo>
                    <a:pt x="832231" y="746252"/>
                  </a:lnTo>
                  <a:lnTo>
                    <a:pt x="842772" y="716026"/>
                  </a:lnTo>
                  <a:lnTo>
                    <a:pt x="847090" y="702691"/>
                  </a:lnTo>
                  <a:lnTo>
                    <a:pt x="851789" y="689356"/>
                  </a:lnTo>
                  <a:lnTo>
                    <a:pt x="857123" y="676402"/>
                  </a:lnTo>
                  <a:lnTo>
                    <a:pt x="871474" y="647319"/>
                  </a:lnTo>
                  <a:lnTo>
                    <a:pt x="879475" y="628523"/>
                  </a:lnTo>
                  <a:lnTo>
                    <a:pt x="880491" y="624586"/>
                  </a:lnTo>
                  <a:lnTo>
                    <a:pt x="882015" y="621030"/>
                  </a:lnTo>
                  <a:lnTo>
                    <a:pt x="883412" y="617347"/>
                  </a:lnTo>
                  <a:lnTo>
                    <a:pt x="885190" y="613791"/>
                  </a:lnTo>
                  <a:lnTo>
                    <a:pt x="886968" y="610235"/>
                  </a:lnTo>
                  <a:lnTo>
                    <a:pt x="889126" y="606552"/>
                  </a:lnTo>
                  <a:lnTo>
                    <a:pt x="894588" y="598678"/>
                  </a:lnTo>
                  <a:lnTo>
                    <a:pt x="898144" y="594360"/>
                  </a:lnTo>
                  <a:lnTo>
                    <a:pt x="951865" y="525272"/>
                  </a:lnTo>
                  <a:lnTo>
                    <a:pt x="954024" y="521970"/>
                  </a:lnTo>
                  <a:lnTo>
                    <a:pt x="956183" y="519176"/>
                  </a:lnTo>
                  <a:lnTo>
                    <a:pt x="958596" y="516636"/>
                  </a:lnTo>
                  <a:lnTo>
                    <a:pt x="961136" y="513715"/>
                  </a:lnTo>
                  <a:lnTo>
                    <a:pt x="963676" y="511175"/>
                  </a:lnTo>
                  <a:lnTo>
                    <a:pt x="966216" y="508635"/>
                  </a:lnTo>
                  <a:lnTo>
                    <a:pt x="969137" y="506476"/>
                  </a:lnTo>
                  <a:lnTo>
                    <a:pt x="971931" y="504317"/>
                  </a:lnTo>
                  <a:lnTo>
                    <a:pt x="974851" y="502158"/>
                  </a:lnTo>
                  <a:lnTo>
                    <a:pt x="978026" y="500380"/>
                  </a:lnTo>
                  <a:lnTo>
                    <a:pt x="981328" y="498602"/>
                  </a:lnTo>
                  <a:lnTo>
                    <a:pt x="984503" y="496824"/>
                  </a:lnTo>
                  <a:lnTo>
                    <a:pt x="987806" y="495300"/>
                  </a:lnTo>
                  <a:lnTo>
                    <a:pt x="991108" y="493903"/>
                  </a:lnTo>
                  <a:lnTo>
                    <a:pt x="994664" y="492887"/>
                  </a:lnTo>
                  <a:lnTo>
                    <a:pt x="1005077" y="489966"/>
                  </a:lnTo>
                  <a:lnTo>
                    <a:pt x="1005840" y="489966"/>
                  </a:lnTo>
                  <a:lnTo>
                    <a:pt x="1013714" y="488188"/>
                  </a:lnTo>
                  <a:lnTo>
                    <a:pt x="1052195" y="475234"/>
                  </a:lnTo>
                  <a:lnTo>
                    <a:pt x="1086103" y="453898"/>
                  </a:lnTo>
                  <a:lnTo>
                    <a:pt x="1092962" y="449326"/>
                  </a:lnTo>
                  <a:lnTo>
                    <a:pt x="1099820" y="445262"/>
                  </a:lnTo>
                  <a:lnTo>
                    <a:pt x="1106932" y="441325"/>
                  </a:lnTo>
                  <a:lnTo>
                    <a:pt x="1124585" y="433451"/>
                  </a:lnTo>
                  <a:lnTo>
                    <a:pt x="1127887" y="432054"/>
                  </a:lnTo>
                  <a:lnTo>
                    <a:pt x="1131062" y="430149"/>
                  </a:lnTo>
                  <a:lnTo>
                    <a:pt x="1146175" y="420116"/>
                  </a:lnTo>
                  <a:lnTo>
                    <a:pt x="1148715" y="417957"/>
                  </a:lnTo>
                  <a:lnTo>
                    <a:pt x="1154176" y="412496"/>
                  </a:lnTo>
                  <a:lnTo>
                    <a:pt x="1169289" y="399542"/>
                  </a:lnTo>
                  <a:lnTo>
                    <a:pt x="1188339" y="384810"/>
                  </a:lnTo>
                  <a:lnTo>
                    <a:pt x="1206627" y="368935"/>
                  </a:lnTo>
                  <a:lnTo>
                    <a:pt x="1252093" y="322961"/>
                  </a:lnTo>
                  <a:lnTo>
                    <a:pt x="1277239" y="304927"/>
                  </a:lnTo>
                  <a:lnTo>
                    <a:pt x="1282700" y="301625"/>
                  </a:lnTo>
                  <a:lnTo>
                    <a:pt x="1297432" y="291592"/>
                  </a:lnTo>
                  <a:lnTo>
                    <a:pt x="1308989" y="281178"/>
                  </a:lnTo>
                  <a:lnTo>
                    <a:pt x="1314323" y="276098"/>
                  </a:lnTo>
                  <a:lnTo>
                    <a:pt x="1319402" y="271399"/>
                  </a:lnTo>
                  <a:lnTo>
                    <a:pt x="1331595" y="262382"/>
                  </a:lnTo>
                  <a:lnTo>
                    <a:pt x="1336294" y="259207"/>
                  </a:lnTo>
                  <a:lnTo>
                    <a:pt x="1341374" y="255651"/>
                  </a:lnTo>
                  <a:lnTo>
                    <a:pt x="1345692" y="251968"/>
                  </a:lnTo>
                  <a:lnTo>
                    <a:pt x="1350264" y="248031"/>
                  </a:lnTo>
                  <a:lnTo>
                    <a:pt x="1354709" y="243712"/>
                  </a:lnTo>
                  <a:lnTo>
                    <a:pt x="1364361" y="232537"/>
                  </a:lnTo>
                  <a:lnTo>
                    <a:pt x="1375156" y="222123"/>
                  </a:lnTo>
                  <a:lnTo>
                    <a:pt x="1377315" y="220345"/>
                  </a:lnTo>
                  <a:lnTo>
                    <a:pt x="1379093" y="218567"/>
                  </a:lnTo>
                  <a:lnTo>
                    <a:pt x="1381252" y="216662"/>
                  </a:lnTo>
                  <a:lnTo>
                    <a:pt x="1383029" y="214503"/>
                  </a:lnTo>
                  <a:lnTo>
                    <a:pt x="1384935" y="212344"/>
                  </a:lnTo>
                  <a:lnTo>
                    <a:pt x="1386713" y="210185"/>
                  </a:lnTo>
                  <a:lnTo>
                    <a:pt x="1388110" y="208026"/>
                  </a:lnTo>
                  <a:lnTo>
                    <a:pt x="1391412" y="202692"/>
                  </a:lnTo>
                  <a:lnTo>
                    <a:pt x="1394587" y="196596"/>
                  </a:lnTo>
                  <a:lnTo>
                    <a:pt x="1398270" y="190754"/>
                  </a:lnTo>
                  <a:lnTo>
                    <a:pt x="1450721" y="132461"/>
                  </a:lnTo>
                  <a:lnTo>
                    <a:pt x="1465199" y="119126"/>
                  </a:lnTo>
                  <a:lnTo>
                    <a:pt x="1471295" y="113411"/>
                  </a:lnTo>
                  <a:lnTo>
                    <a:pt x="1478152" y="107696"/>
                  </a:lnTo>
                  <a:lnTo>
                    <a:pt x="1485011" y="102235"/>
                  </a:lnTo>
                  <a:lnTo>
                    <a:pt x="1504061" y="90043"/>
                  </a:lnTo>
                  <a:lnTo>
                    <a:pt x="1505839" y="88900"/>
                  </a:lnTo>
                  <a:lnTo>
                    <a:pt x="1517396" y="85725"/>
                  </a:lnTo>
                  <a:lnTo>
                    <a:pt x="1519554" y="85344"/>
                  </a:lnTo>
                  <a:lnTo>
                    <a:pt x="1524253" y="84962"/>
                  </a:lnTo>
                  <a:lnTo>
                    <a:pt x="1525651" y="84962"/>
                  </a:lnTo>
                  <a:lnTo>
                    <a:pt x="1527048" y="84962"/>
                  </a:lnTo>
                  <a:lnTo>
                    <a:pt x="1528572" y="84962"/>
                  </a:lnTo>
                  <a:lnTo>
                    <a:pt x="1529969" y="84582"/>
                  </a:lnTo>
                  <a:lnTo>
                    <a:pt x="1531747" y="84582"/>
                  </a:lnTo>
                  <a:lnTo>
                    <a:pt x="1533144" y="84201"/>
                  </a:lnTo>
                  <a:lnTo>
                    <a:pt x="1534668" y="83820"/>
                  </a:lnTo>
                  <a:lnTo>
                    <a:pt x="1536065" y="83566"/>
                  </a:lnTo>
                  <a:lnTo>
                    <a:pt x="1537589" y="82804"/>
                  </a:lnTo>
                  <a:lnTo>
                    <a:pt x="1538986" y="82423"/>
                  </a:lnTo>
                  <a:lnTo>
                    <a:pt x="1540002" y="81661"/>
                  </a:lnTo>
                  <a:lnTo>
                    <a:pt x="1541526" y="81026"/>
                  </a:lnTo>
                  <a:lnTo>
                    <a:pt x="1542923" y="80264"/>
                  </a:lnTo>
                  <a:lnTo>
                    <a:pt x="1544320" y="79502"/>
                  </a:lnTo>
                  <a:lnTo>
                    <a:pt x="1545463" y="78486"/>
                  </a:lnTo>
                  <a:lnTo>
                    <a:pt x="1570227" y="45720"/>
                  </a:lnTo>
                  <a:lnTo>
                    <a:pt x="1581785" y="27051"/>
                  </a:lnTo>
                  <a:lnTo>
                    <a:pt x="1607312" y="3937"/>
                  </a:lnTo>
                  <a:lnTo>
                    <a:pt x="1613153" y="0"/>
                  </a:lnTo>
                </a:path>
              </a:pathLst>
            </a:custGeom>
            <a:noFill/>
            <a:ln w="72000" cap="flat" cmpd="sng">
              <a:solidFill>
                <a:srgbClr val="66CC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8" name="Google Shape;178;p15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CSE461 : Introduction to Robotics</a:t>
            </a:r>
            <a:endParaRPr lang="en-US"/>
          </a:p>
        </p:txBody>
      </p:sp>
      <p:sp>
        <p:nvSpPr>
          <p:cNvPr id="179" name="Google Shape;179;p15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 txBox="1"/>
          <p:nvPr>
            <p:ph type="title"/>
          </p:nvPr>
        </p:nvSpPr>
        <p:spPr>
          <a:xfrm>
            <a:off x="1984057" y="3090303"/>
            <a:ext cx="82239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if the map is given ?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"/>
          <p:cNvSpPr txBox="1"/>
          <p:nvPr>
            <p:ph type="title"/>
          </p:nvPr>
        </p:nvSpPr>
        <p:spPr>
          <a:xfrm>
            <a:off x="917257" y="389953"/>
            <a:ext cx="822388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Map Representation: Feature based</a:t>
            </a:r>
            <a:endParaRPr lang="en-US"/>
          </a:p>
        </p:txBody>
      </p:sp>
      <p:sp>
        <p:nvSpPr>
          <p:cNvPr id="190" name="Google Shape;190;p17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CSE461 : Introduction to Robotics</a:t>
            </a:r>
            <a:endParaRPr lang="en-US"/>
          </a:p>
        </p:txBody>
      </p:sp>
      <p:sp>
        <p:nvSpPr>
          <p:cNvPr id="191" name="Google Shape;191;p17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92" name="Google Shape;192;p1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441775" y="1646500"/>
            <a:ext cx="5308324" cy="42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/>
          <p:nvPr>
            <p:ph type="title"/>
          </p:nvPr>
        </p:nvSpPr>
        <p:spPr>
          <a:xfrm>
            <a:off x="917257" y="389953"/>
            <a:ext cx="822388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Path Finding Algorithms</a:t>
            </a:r>
            <a:endParaRPr lang="en-US"/>
          </a:p>
        </p:txBody>
      </p:sp>
      <p:sp>
        <p:nvSpPr>
          <p:cNvPr id="198" name="Google Shape;198;p18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CSE461 : Introduction to Robotics</a:t>
            </a:r>
            <a:endParaRPr lang="en-US"/>
          </a:p>
        </p:txBody>
      </p:sp>
      <p:sp>
        <p:nvSpPr>
          <p:cNvPr id="199" name="Google Shape;199;p18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00" name="Google Shape;200;p18"/>
          <p:cNvSpPr txBox="1"/>
          <p:nvPr/>
        </p:nvSpPr>
        <p:spPr>
          <a:xfrm>
            <a:off x="917257" y="1391856"/>
            <a:ext cx="91872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46075" marR="0" lvl="0" indent="-33401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528901"/>
              </a:buClr>
              <a:buSzPts val="3200"/>
              <a:buFont typeface="Noto Sans Symbols"/>
              <a:buChar char="⮚"/>
            </a:pPr>
            <a:r>
              <a:rPr lang="en-US" sz="3300" b="0" i="0" u="none" strike="noStrike" cap="none">
                <a:solidFill>
                  <a:srgbClr val="52890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All Map Representations are a weighted “graph”</a:t>
            </a:r>
            <a:endParaRPr sz="33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32790" marR="0" lvl="1" indent="-263525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Noto Sans Symbols"/>
              <a:buChar char="⮚"/>
            </a:pPr>
            <a:r>
              <a:rPr lang="en-US" sz="2600" b="0" i="0" u="none" strike="noStrike" cap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Nice part is that you only need to do this once</a:t>
            </a:r>
            <a:endParaRPr sz="26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16230" marR="0" lvl="0" indent="-304165" algn="l" rtl="0">
              <a:lnSpc>
                <a:spcPct val="118000"/>
              </a:lnSpc>
              <a:spcBef>
                <a:spcPts val="260"/>
              </a:spcBef>
              <a:spcAft>
                <a:spcPts val="0"/>
              </a:spcAft>
              <a:buClr>
                <a:srgbClr val="528901"/>
              </a:buClr>
              <a:buSzPts val="2900"/>
              <a:buFont typeface="Noto Sans Symbols"/>
              <a:buChar char="⮚"/>
            </a:pPr>
            <a:r>
              <a:rPr lang="en-US" sz="3000" b="0" i="0" u="none" strike="noStrike" cap="none">
                <a:solidFill>
                  <a:srgbClr val="52890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Algorithm: Compute shortest paths in the graph</a:t>
            </a:r>
            <a:endParaRPr sz="3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32790" marR="0" lvl="1" indent="-263525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oto Sans Symbols"/>
              <a:buChar char="⮚"/>
            </a:pPr>
            <a:r>
              <a:rPr lang="en-US" sz="26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Path is represented by a series of waypoints</a:t>
            </a:r>
            <a:endParaRPr sz="26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1" name="Google Shape;201;p1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612968" y="3578006"/>
            <a:ext cx="2965944" cy="2661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 txBox="1"/>
          <p:nvPr>
            <p:ph type="title"/>
          </p:nvPr>
        </p:nvSpPr>
        <p:spPr>
          <a:xfrm>
            <a:off x="917257" y="389953"/>
            <a:ext cx="822388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Metric/Global Path Planning</a:t>
            </a:r>
            <a:endParaRPr lang="en-US"/>
          </a:p>
        </p:txBody>
      </p:sp>
      <p:sp>
        <p:nvSpPr>
          <p:cNvPr id="207" name="Google Shape;207;p19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CSE461 : Introduction to Robotics</a:t>
            </a:r>
            <a:endParaRPr lang="en-US"/>
          </a:p>
        </p:txBody>
      </p:sp>
      <p:sp>
        <p:nvSpPr>
          <p:cNvPr id="208" name="Google Shape;208;p19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09" name="Google Shape;209;p19"/>
          <p:cNvSpPr txBox="1"/>
          <p:nvPr/>
        </p:nvSpPr>
        <p:spPr>
          <a:xfrm>
            <a:off x="917257" y="1376616"/>
            <a:ext cx="80295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6715" marR="0" lvl="0" indent="-37465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Noto Sans Symbols"/>
              <a:buChar char="⮚"/>
            </a:pPr>
            <a:r>
              <a:rPr lang="en-US" sz="3700" b="0" i="0" u="none" strike="noStrike" cap="none">
                <a:solidFill>
                  <a:srgbClr val="8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What if the Robot has Full Knowledge</a:t>
            </a:r>
            <a:endParaRPr sz="37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32790" marR="0" lvl="1" indent="-263525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528901"/>
              </a:buClr>
              <a:buSzPts val="2500"/>
              <a:buFont typeface="Noto Sans Symbols"/>
              <a:buChar char="⮚"/>
            </a:pPr>
            <a:r>
              <a:rPr lang="en-US" sz="2600" b="0" i="0" u="none" strike="noStrike" cap="none">
                <a:solidFill>
                  <a:srgbClr val="52890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 map of the environment </a:t>
            </a:r>
            <a:r>
              <a:rPr lang="en-US" sz="26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and robot + goal’s locations</a:t>
            </a:r>
            <a:endParaRPr sz="26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32790" marR="0" lvl="1" indent="-26416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528901"/>
              </a:buClr>
              <a:buSzPts val="2500"/>
              <a:buFont typeface="Noto Sans Symbols"/>
              <a:buChar char="⮚"/>
            </a:pPr>
            <a:r>
              <a:rPr lang="en-US" sz="2600" b="0" i="0" u="none" strike="noStrike" cap="none">
                <a:solidFill>
                  <a:srgbClr val="52890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Goal: Find a “optimal” path </a:t>
            </a:r>
            <a:r>
              <a:rPr lang="en-US" sz="26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(typically distance)</a:t>
            </a:r>
            <a:endParaRPr sz="26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oto Sans Symbols"/>
              <a:buNone/>
            </a:pPr>
            <a:endParaRPr sz="25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86715" marR="0" lvl="0" indent="-37465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Font typeface="Noto Sans Symbols"/>
              <a:buChar char="⮚"/>
            </a:pPr>
            <a:r>
              <a:rPr lang="en-US" sz="3700" b="0" i="0" u="none" strike="noStrike" cap="none">
                <a:solidFill>
                  <a:srgbClr val="99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Two Components</a:t>
            </a:r>
            <a:endParaRPr sz="37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32790" marR="0" lvl="1" indent="-263525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500"/>
              <a:buFont typeface="Noto Sans Symbols"/>
              <a:buChar char="⮚"/>
            </a:pPr>
            <a:r>
              <a:rPr lang="en-US" sz="2600" b="0" i="0" u="none" strike="noStrike" cap="none">
                <a:solidFill>
                  <a:srgbClr val="99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Map Representation (“graph”)</a:t>
            </a:r>
            <a:endParaRPr sz="19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32790" marR="0" lvl="1" indent="-26416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500"/>
              <a:buFont typeface="Noto Sans Symbols"/>
              <a:buChar char="⮚"/>
            </a:pPr>
            <a:r>
              <a:rPr lang="en-US" sz="2600" b="0" i="0" u="none" strike="noStrike" cap="none">
                <a:solidFill>
                  <a:srgbClr val="99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Path Finding Algorithms:</a:t>
            </a:r>
            <a:endParaRPr sz="26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155065" marR="0" lvl="2" indent="-229235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52525"/>
              </a:buClr>
              <a:buSzPts val="1900"/>
              <a:buFont typeface="Noto Sans Symbols"/>
              <a:buChar char="⮚"/>
            </a:pPr>
            <a:r>
              <a:rPr lang="en-US" sz="1900" b="0" i="0" u="none" strike="noStrike" cap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Shortest-Path Graph Algorithms (Breadth-First-Search</a:t>
            </a:r>
            <a:r>
              <a:rPr lang="en-US" sz="1900" b="0" i="0" u="none" strike="noStrike" cap="none">
                <a:solidFill>
                  <a:srgbClr val="52890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, A* Algorithm</a:t>
            </a:r>
            <a:r>
              <a:rPr lang="en-US" sz="1900" b="0" i="0" u="none" strike="noStrike" cap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)</a:t>
            </a:r>
            <a:endParaRPr sz="19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10" name="Google Shape;210;p1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946757" y="2550710"/>
            <a:ext cx="2940443" cy="245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470625" y="556825"/>
            <a:ext cx="4895550" cy="57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7025" y="454813"/>
            <a:ext cx="3329875" cy="59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 txBox="1"/>
          <p:nvPr>
            <p:ph type="title"/>
          </p:nvPr>
        </p:nvSpPr>
        <p:spPr>
          <a:xfrm>
            <a:off x="917257" y="389953"/>
            <a:ext cx="8223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Types of Path Planning Approaches</a:t>
            </a:r>
            <a:endParaRPr lang="en-US"/>
          </a:p>
        </p:txBody>
      </p:sp>
      <p:sp>
        <p:nvSpPr>
          <p:cNvPr id="216" name="Google Shape;216;p20"/>
          <p:cNvSpPr txBox="1"/>
          <p:nvPr>
            <p:ph type="dt" idx="10"/>
          </p:nvPr>
        </p:nvSpPr>
        <p:spPr>
          <a:xfrm>
            <a:off x="5048503" y="6465252"/>
            <a:ext cx="2094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CSE461 : Introduction to Robotics</a:t>
            </a:r>
            <a:endParaRPr lang="en-US"/>
          </a:p>
        </p:txBody>
      </p:sp>
      <p:sp>
        <p:nvSpPr>
          <p:cNvPr id="217" name="Google Shape;217;p20"/>
          <p:cNvSpPr txBox="1"/>
          <p:nvPr>
            <p:ph type="sldNum" idx="12"/>
          </p:nvPr>
        </p:nvSpPr>
        <p:spPr>
          <a:xfrm>
            <a:off x="11074018" y="6465252"/>
            <a:ext cx="241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18" name="Google Shape;218;p20"/>
          <p:cNvSpPr txBox="1"/>
          <p:nvPr/>
        </p:nvSpPr>
        <p:spPr>
          <a:xfrm>
            <a:off x="917257" y="1394523"/>
            <a:ext cx="9828600" cy="22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77923B"/>
              </a:buClr>
              <a:buSzPts val="3200"/>
              <a:buFont typeface="Arial" panose="020B0604020202020204"/>
              <a:buChar char="•"/>
            </a:pPr>
            <a:r>
              <a:rPr lang="en-US" sz="3200" b="0" i="0" u="none" strike="noStrike" cap="none">
                <a:solidFill>
                  <a:srgbClr val="77923B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Basics</a:t>
            </a:r>
            <a:endParaRPr sz="3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97865" marR="0" lvl="1" indent="-22923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Visual homing (Purely local sensing and feedback control)</a:t>
            </a:r>
            <a:endParaRPr sz="2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marR="0" lvl="0" indent="-228600" algn="l" rtl="0">
              <a:lnSpc>
                <a:spcPct val="118000"/>
              </a:lnSpc>
              <a:spcBef>
                <a:spcPts val="225"/>
              </a:spcBef>
              <a:spcAft>
                <a:spcPts val="0"/>
              </a:spcAft>
              <a:buClr>
                <a:srgbClr val="E36C09"/>
              </a:buClr>
              <a:buSzPts val="3200"/>
              <a:buFont typeface="Arial" panose="020B0604020202020204"/>
              <a:buChar char="•"/>
            </a:pPr>
            <a:r>
              <a:rPr lang="en-US" sz="3200" b="0" i="0" u="none" strike="noStrike" cap="none">
                <a:solidFill>
                  <a:srgbClr val="E36C0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Bug-based Path Planning (mostly-local without a map)</a:t>
            </a:r>
            <a:endParaRPr sz="2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marR="0" lvl="0" indent="-228600" algn="l" rtl="0">
              <a:lnSpc>
                <a:spcPct val="118000"/>
              </a:lnSpc>
              <a:spcBef>
                <a:spcPts val="220"/>
              </a:spcBef>
              <a:spcAft>
                <a:spcPts val="0"/>
              </a:spcAft>
              <a:buClr>
                <a:srgbClr val="E36C09"/>
              </a:buClr>
              <a:buSzPts val="3200"/>
              <a:buFont typeface="Arial" panose="020B0604020202020204"/>
              <a:buChar char="•"/>
            </a:pPr>
            <a:r>
              <a:rPr lang="en-US" sz="3200" b="0" i="0" u="none" strike="noStrike" cap="none">
                <a:solidFill>
                  <a:srgbClr val="E36C0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Metric (A*) Path Planning (global with a map)</a:t>
            </a:r>
            <a:endParaRPr sz="2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 txBox="1"/>
          <p:nvPr>
            <p:ph type="title"/>
          </p:nvPr>
        </p:nvSpPr>
        <p:spPr>
          <a:xfrm>
            <a:off x="917257" y="389953"/>
            <a:ext cx="822388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Robots Navigating</a:t>
            </a:r>
            <a:endParaRPr lang="en-US"/>
          </a:p>
        </p:txBody>
      </p:sp>
      <p:sp>
        <p:nvSpPr>
          <p:cNvPr id="224" name="Google Shape;224;p21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CSE461 : Introduction to Robotics</a:t>
            </a:r>
            <a:endParaRPr lang="en-US"/>
          </a:p>
        </p:txBody>
      </p:sp>
      <p:sp>
        <p:nvSpPr>
          <p:cNvPr id="225" name="Google Shape;225;p21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26" name="Google Shape;226;p21"/>
          <p:cNvSpPr txBox="1"/>
          <p:nvPr/>
        </p:nvSpPr>
        <p:spPr>
          <a:xfrm>
            <a:off x="917250" y="1415425"/>
            <a:ext cx="88242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4000"/>
              <a:buFont typeface="Arial" panose="020B0604020202020204"/>
              <a:buChar char="•"/>
            </a:pPr>
            <a:r>
              <a:rPr lang="en-US" sz="4000" b="0" i="0" u="none" strike="noStrike" cap="none">
                <a:solidFill>
                  <a:srgbClr val="C0504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Path Planning</a:t>
            </a:r>
            <a:r>
              <a:rPr lang="en-US" sz="4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How </a:t>
            </a:r>
            <a:r>
              <a:rPr lang="en-US" sz="4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</a:t>
            </a:r>
            <a:r>
              <a:rPr lang="en-US" sz="4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 I get to my Goal?</a:t>
            </a:r>
            <a:endParaRPr sz="4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839469" y="2127250"/>
            <a:ext cx="8569960" cy="673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1877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923B"/>
              </a:buClr>
              <a:buSzPts val="4000"/>
              <a:buFont typeface="Arial" panose="020B0604020202020204"/>
              <a:buChar char="•"/>
            </a:pPr>
            <a:r>
              <a:rPr lang="en-US" sz="4000" b="0" i="0" u="none" strike="noStrike" cap="none">
                <a:solidFill>
                  <a:srgbClr val="77923B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Localization</a:t>
            </a:r>
            <a:r>
              <a:rPr lang="en-US" sz="4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Where am I?</a:t>
            </a:r>
            <a:endParaRPr sz="4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917257" y="2700232"/>
            <a:ext cx="7535545" cy="137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9375" rIns="0" bIns="0" anchor="t" anchorCtr="0">
            <a:spAutoFit/>
          </a:bodyPr>
          <a:lstStyle/>
          <a:p>
            <a:pPr marL="2413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4000"/>
              <a:buFont typeface="Arial" panose="020B0604020202020204"/>
              <a:buChar char="•"/>
            </a:pPr>
            <a:r>
              <a:rPr lang="en-US" sz="4000" b="0" i="0" u="none" strike="noStrike" cap="none">
                <a:solidFill>
                  <a:srgbClr val="E36C0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Mapping</a:t>
            </a:r>
            <a:r>
              <a:rPr lang="en-US" sz="4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Where have I been?</a:t>
            </a:r>
            <a:endParaRPr sz="4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marR="0" lvl="0" indent="-2413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30859C"/>
              </a:buClr>
              <a:buSzPts val="4000"/>
              <a:buFont typeface="Arial" panose="020B0604020202020204"/>
              <a:buChar char="•"/>
            </a:pPr>
            <a:r>
              <a:rPr lang="en-US" sz="4000" b="0" i="0" u="none" strike="noStrike" cap="none">
                <a:solidFill>
                  <a:srgbClr val="30859C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Exploration</a:t>
            </a:r>
            <a:r>
              <a:rPr lang="en-US" sz="4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Where haven’t I been?</a:t>
            </a:r>
            <a:endParaRPr sz="4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 txBox="1"/>
          <p:nvPr>
            <p:ph type="title"/>
          </p:nvPr>
        </p:nvSpPr>
        <p:spPr>
          <a:xfrm>
            <a:off x="917257" y="389953"/>
            <a:ext cx="822388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Localization</a:t>
            </a:r>
            <a:endParaRPr lang="en-US"/>
          </a:p>
        </p:txBody>
      </p:sp>
      <p:sp>
        <p:nvSpPr>
          <p:cNvPr id="234" name="Google Shape;234;p22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CSE461 : Introduction to Robotics</a:t>
            </a:r>
            <a:endParaRPr lang="en-US"/>
          </a:p>
        </p:txBody>
      </p:sp>
      <p:sp>
        <p:nvSpPr>
          <p:cNvPr id="235" name="Google Shape;235;p22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36" name="Google Shape;236;p22"/>
          <p:cNvSpPr txBox="1"/>
          <p:nvPr/>
        </p:nvSpPr>
        <p:spPr>
          <a:xfrm>
            <a:off x="917257" y="1356550"/>
            <a:ext cx="9582785" cy="471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700" rIns="0" bIns="0" anchor="t" anchorCtr="0">
            <a:spAutoFit/>
          </a:bodyPr>
          <a:lstStyle/>
          <a:p>
            <a:pPr marL="316230" marR="0" lvl="0" indent="-3041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900"/>
              <a:buFont typeface="Noto Sans Symbols"/>
              <a:buChar char="⮚"/>
            </a:pPr>
            <a:r>
              <a:rPr lang="en-US" sz="3000" b="1" i="0" u="none" strike="noStrike" cap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Simple Question: </a:t>
            </a:r>
            <a:r>
              <a:rPr lang="en-US" sz="3000" b="0" i="1" u="none" strike="noStrike" cap="none">
                <a:solidFill>
                  <a:srgbClr val="FF66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Where am I?</a:t>
            </a:r>
            <a:endParaRPr sz="3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16230" marR="0" lvl="0" indent="-30416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52525"/>
              </a:buClr>
              <a:buSzPts val="2900"/>
              <a:buFont typeface="Noto Sans Symbols"/>
              <a:buChar char="⮚"/>
            </a:pPr>
            <a:r>
              <a:rPr lang="en-US" sz="3000" b="1" i="0" u="none" strike="noStrike" cap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Not a simple answer:</a:t>
            </a:r>
            <a:endParaRPr sz="3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32790" marR="0" lvl="1" indent="-263525" algn="l" rtl="0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Noto Sans Symbols"/>
              <a:buChar char="⮚"/>
            </a:pPr>
            <a:r>
              <a:rPr lang="en-US" sz="2600" b="0" i="0" u="none" strike="noStrike" cap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Do you have a map?</a:t>
            </a:r>
            <a:endParaRPr sz="26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028065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en-US" sz="2600" b="0" i="0" u="none" strike="noStrike" cap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Yes =&gt; a global position in the world</a:t>
            </a:r>
            <a:endParaRPr sz="26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0280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en-US" sz="2600" b="0" i="0" u="none" strike="noStrike" cap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No =&gt; position in reference to other objects? Or your own past?</a:t>
            </a:r>
            <a:endParaRPr sz="26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32790" marR="0" lvl="1" indent="-2641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Noto Sans Symbols"/>
              <a:buChar char="⮚"/>
            </a:pPr>
            <a:r>
              <a:rPr lang="en-US" sz="2600" b="0" i="0" u="none" strike="noStrike" cap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What can you sense?</a:t>
            </a:r>
            <a:endParaRPr sz="26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028065" marR="1511935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en-US" sz="2600" b="0" i="0" u="none" strike="noStrike" cap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Can you sense and record your own self-movement? Can you sense external things like landmarks?</a:t>
            </a:r>
            <a:endParaRPr sz="26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0280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en-US" sz="2600" b="0" i="0" u="none" strike="noStrike" cap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How certain are you about what you sense?</a:t>
            </a:r>
            <a:endParaRPr sz="26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16230" marR="0" lvl="0" indent="-304165" algn="l" rtl="0">
              <a:lnSpc>
                <a:spcPct val="100000"/>
              </a:lnSpc>
              <a:spcBef>
                <a:spcPts val="1220"/>
              </a:spcBef>
              <a:spcAft>
                <a:spcPts val="0"/>
              </a:spcAft>
              <a:buClr>
                <a:srgbClr val="990000"/>
              </a:buClr>
              <a:buSzPts val="2900"/>
              <a:buFont typeface="Noto Sans Symbols"/>
              <a:buChar char="⮚"/>
            </a:pPr>
            <a:r>
              <a:rPr lang="en-US" sz="3000" b="1" i="0" u="none" strike="noStrike" cap="none">
                <a:solidFill>
                  <a:srgbClr val="99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Localization is a “collection of algorithms”</a:t>
            </a:r>
            <a:endParaRPr sz="3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 txBox="1"/>
          <p:nvPr>
            <p:ph type="title"/>
          </p:nvPr>
        </p:nvSpPr>
        <p:spPr>
          <a:xfrm>
            <a:off x="917257" y="389953"/>
            <a:ext cx="8223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Dead-Reckoning(Motion)</a:t>
            </a:r>
            <a:endParaRPr lang="en-US"/>
          </a:p>
        </p:txBody>
      </p:sp>
      <p:sp>
        <p:nvSpPr>
          <p:cNvPr id="242" name="Google Shape;242;p23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CSE461 : Introduction to Robotics</a:t>
            </a:r>
            <a:endParaRPr lang="en-US"/>
          </a:p>
        </p:txBody>
      </p:sp>
      <p:sp>
        <p:nvSpPr>
          <p:cNvPr id="243" name="Google Shape;243;p23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44" name="Google Shape;244;p23"/>
          <p:cNvSpPr txBox="1"/>
          <p:nvPr/>
        </p:nvSpPr>
        <p:spPr>
          <a:xfrm>
            <a:off x="917248" y="1442650"/>
            <a:ext cx="7533900" cy="44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1575" rIns="0" bIns="0" anchor="t" anchorCtr="0">
            <a:spAutoFit/>
          </a:bodyPr>
          <a:lstStyle/>
          <a:p>
            <a:pPr marL="241300" marR="2790825" lvl="0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800"/>
              <a:buFont typeface="Arial" panose="020B0604020202020204"/>
              <a:buChar char="•"/>
            </a:pPr>
            <a:r>
              <a:rPr lang="en-US" sz="2800" b="0" i="0" u="none" strike="noStrike" cap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Keep track of initial position and </a:t>
            </a:r>
            <a:r>
              <a:rPr lang="en-US" sz="2800" b="0" i="0" u="none" strike="noStrike" cap="none">
                <a:solidFill>
                  <a:srgbClr val="52890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series of movements/actions </a:t>
            </a:r>
            <a:r>
              <a:rPr lang="en-US" sz="2800" b="0" i="0" u="none" strike="noStrike" cap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that you made.</a:t>
            </a:r>
            <a:endParaRPr sz="2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Arial" panose="020B0604020202020204"/>
              <a:buChar char="•"/>
            </a:pPr>
            <a:r>
              <a:rPr lang="en-US" sz="2800" b="0" i="0" u="none" strike="noStrike" cap="none">
                <a:solidFill>
                  <a:srgbClr val="8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Method: Take a “step”, compute new position.</a:t>
            </a:r>
            <a:endParaRPr sz="2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marR="342011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800"/>
              <a:buFont typeface="Arial" panose="020B0604020202020204"/>
              <a:buChar char="•"/>
            </a:pPr>
            <a:r>
              <a:rPr lang="en-US" sz="2800" b="0" i="0" u="none" strike="noStrike" cap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Also called odometry or path integration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Example: I</a:t>
            </a:r>
            <a:r>
              <a:rPr lang="en-US" sz="2800" b="1" i="0" u="none" strike="noStrike" cap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nertial navigation systems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(INS)</a:t>
            </a:r>
            <a:endParaRPr sz="19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45" name="Google Shape;245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331825" y="3823522"/>
            <a:ext cx="5333750" cy="25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 txBox="1"/>
          <p:nvPr>
            <p:ph type="title"/>
          </p:nvPr>
        </p:nvSpPr>
        <p:spPr>
          <a:xfrm>
            <a:off x="917257" y="389953"/>
            <a:ext cx="8223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LandMark(Sensing) Based</a:t>
            </a:r>
            <a:endParaRPr lang="en-US"/>
          </a:p>
        </p:txBody>
      </p:sp>
      <p:sp>
        <p:nvSpPr>
          <p:cNvPr id="251" name="Google Shape;251;p24"/>
          <p:cNvSpPr txBox="1"/>
          <p:nvPr>
            <p:ph type="body" idx="1"/>
          </p:nvPr>
        </p:nvSpPr>
        <p:spPr>
          <a:xfrm>
            <a:off x="917250" y="1422475"/>
            <a:ext cx="4027200" cy="3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lvl="0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400"/>
              <a:buFont typeface="Arial" panose="020B0604020202020204"/>
              <a:buChar char="•"/>
            </a:pPr>
            <a:r>
              <a:rPr lang="en-US" sz="2400" b="1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How it works</a:t>
            </a:r>
            <a:endParaRPr sz="24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A6A6A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🡽</a:t>
            </a:r>
            <a:r>
              <a:rPr lang="en-US" sz="2400">
                <a:solidFill>
                  <a:srgbClr val="A6A6A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</a:t>
            </a:r>
            <a:r>
              <a:rPr lang="en-US" sz="2400" i="1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Opposite of dead-reckoning!</a:t>
            </a:r>
            <a:endParaRPr sz="24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A6A6A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🡽</a:t>
            </a:r>
            <a:r>
              <a:rPr lang="en-US" sz="2400">
                <a:solidFill>
                  <a:srgbClr val="A6A6A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</a:t>
            </a:r>
            <a:r>
              <a:rPr lang="en-US" sz="2400">
                <a:solidFill>
                  <a:srgbClr val="252525"/>
                </a:solidFill>
              </a:rPr>
              <a:t>Use measurements to external landmarks of known position</a:t>
            </a: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413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A6A6A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🡽</a:t>
            </a:r>
            <a:r>
              <a:rPr lang="en-US" sz="2400">
                <a:solidFill>
                  <a:srgbClr val="A6A6A6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</a:t>
            </a:r>
            <a:r>
              <a:rPr lang="en-US" sz="2400">
                <a:solidFill>
                  <a:srgbClr val="252525"/>
                </a:solidFill>
              </a:rPr>
              <a:t>Examples: visual landmarks, radio towers, GPS!</a:t>
            </a: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1400"/>
              <a:buNone/>
            </a:pPr>
            <a:endParaRPr sz="2500"/>
          </a:p>
          <a:p>
            <a:pPr marL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2" name="Google Shape;252;p24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CSE461 : Introduction to Robotics</a:t>
            </a:r>
            <a:endParaRPr lang="en-US"/>
          </a:p>
        </p:txBody>
      </p:sp>
      <p:sp>
        <p:nvSpPr>
          <p:cNvPr id="253" name="Google Shape;253;p24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54" name="Google Shape;254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048503" y="1580325"/>
            <a:ext cx="6701601" cy="3226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type="title"/>
          </p:nvPr>
        </p:nvSpPr>
        <p:spPr>
          <a:xfrm>
            <a:off x="917257" y="389953"/>
            <a:ext cx="822388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3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/>
              <a:t>State Estimation (uncertainty in motion &amp; sensing)</a:t>
            </a:r>
            <a:endParaRPr sz="3200"/>
          </a:p>
        </p:txBody>
      </p:sp>
      <p:sp>
        <p:nvSpPr>
          <p:cNvPr id="260" name="Google Shape;260;p25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CSE461 : Introduction to Robotics</a:t>
            </a:r>
            <a:endParaRPr lang="en-US"/>
          </a:p>
        </p:txBody>
      </p:sp>
      <p:sp>
        <p:nvSpPr>
          <p:cNvPr id="261" name="Google Shape;261;p25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62" name="Google Shape;262;p25"/>
          <p:cNvSpPr txBox="1"/>
          <p:nvPr/>
        </p:nvSpPr>
        <p:spPr>
          <a:xfrm>
            <a:off x="826682" y="1390965"/>
            <a:ext cx="8935200" cy="25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Char char="•"/>
            </a:pPr>
            <a:r>
              <a:rPr lang="en-US" sz="2600" b="1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Key Idea: Combine Motion and Sensing</a:t>
            </a:r>
            <a:endParaRPr sz="26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97865" marR="0" lvl="1" indent="-22923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Arial" panose="020B0604020202020204"/>
              <a:buChar char="•"/>
            </a:pPr>
            <a:r>
              <a:rPr lang="en-US" sz="2400" b="1" i="0" u="none" strike="noStrike" cap="none">
                <a:solidFill>
                  <a:srgbClr val="99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(Dead-reckoning + uncertainty)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+ </a:t>
            </a:r>
            <a:r>
              <a:rPr lang="en-US" sz="2400" b="1" i="0" u="none" strike="noStrike" cap="none">
                <a:solidFill>
                  <a:srgbClr val="52890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(Landmarks + uncertainty)</a:t>
            </a:r>
            <a:endParaRPr sz="24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97865" marR="0" lvl="1" indent="-22923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Each has error, but the error can be complementary</a:t>
            </a:r>
            <a:endParaRPr sz="24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marR="0" lvl="0" indent="-228600" algn="l" rtl="0">
              <a:lnSpc>
                <a:spcPct val="113000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Char char="•"/>
            </a:pPr>
            <a:r>
              <a:rPr lang="en-US" sz="2600" b="1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Kalman Filters</a:t>
            </a:r>
            <a:endParaRPr sz="26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marR="0" lvl="0" indent="-228600" algn="l" rtl="0">
              <a:lnSpc>
                <a:spcPct val="113000"/>
              </a:lnSpc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Char char="•"/>
            </a:pPr>
            <a:r>
              <a:rPr lang="en-US" sz="2600" b="1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Particle Filters (Monte Carlo Localization)</a:t>
            </a:r>
            <a:endParaRPr sz="26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3" name="Google Shape;263;p25"/>
          <p:cNvSpPr/>
          <p:nvPr/>
        </p:nvSpPr>
        <p:spPr>
          <a:xfrm>
            <a:off x="1838950" y="3950275"/>
            <a:ext cx="1837500" cy="89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Sensing Model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4850975" y="3950275"/>
            <a:ext cx="1837500" cy="89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Motion Model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8315875" y="3950275"/>
            <a:ext cx="1837500" cy="892200"/>
          </a:xfrm>
          <a:prstGeom prst="roundRect">
            <a:avLst>
              <a:gd name="adj" fmla="val 16667"/>
            </a:avLst>
          </a:prstGeom>
          <a:solidFill>
            <a:srgbClr val="66C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Actual System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66" name="Google Shape;266;p25"/>
          <p:cNvCxnSpPr>
            <a:stCxn id="263" idx="2"/>
            <a:endCxn id="265" idx="2"/>
          </p:cNvCxnSpPr>
          <p:nvPr/>
        </p:nvCxnSpPr>
        <p:spPr>
          <a:xfrm rot="-5400000" flipH="1">
            <a:off x="5995900" y="1604275"/>
            <a:ext cx="600" cy="6477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" name="Google Shape;267;p25"/>
          <p:cNvCxnSpPr>
            <a:stCxn id="264" idx="0"/>
            <a:endCxn id="265" idx="0"/>
          </p:cNvCxnSpPr>
          <p:nvPr/>
        </p:nvCxnSpPr>
        <p:spPr>
          <a:xfrm rot="-5400000" flipH="1">
            <a:off x="7501925" y="2218075"/>
            <a:ext cx="600" cy="3465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/>
          <p:nvPr>
            <p:ph type="title"/>
          </p:nvPr>
        </p:nvSpPr>
        <p:spPr>
          <a:xfrm>
            <a:off x="917257" y="389953"/>
            <a:ext cx="822388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Localization Techniques</a:t>
            </a:r>
            <a:endParaRPr lang="en-US"/>
          </a:p>
        </p:txBody>
      </p:sp>
      <p:sp>
        <p:nvSpPr>
          <p:cNvPr id="273" name="Google Shape;273;p26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CSE461 : Introduction to Robotics</a:t>
            </a:r>
            <a:endParaRPr lang="en-US"/>
          </a:p>
        </p:txBody>
      </p:sp>
      <p:sp>
        <p:nvSpPr>
          <p:cNvPr id="274" name="Google Shape;274;p26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75" name="Google Shape;275;p26"/>
          <p:cNvSpPr txBox="1"/>
          <p:nvPr/>
        </p:nvSpPr>
        <p:spPr>
          <a:xfrm>
            <a:off x="917257" y="1386779"/>
            <a:ext cx="10318750" cy="44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2075" rIns="0" bIns="0" anchor="t" anchorCtr="0">
            <a:spAutoFit/>
          </a:bodyPr>
          <a:lstStyle/>
          <a:p>
            <a:pPr marL="256540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Char char="⮚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Dead-reckoning (motion)</a:t>
            </a:r>
            <a:endParaRPr sz="24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97865" marR="0" lvl="1" indent="-229235" algn="l" rtl="0">
              <a:lnSpc>
                <a:spcPct val="100000"/>
              </a:lnSpc>
              <a:spcBef>
                <a:spcPts val="78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Keep track of where you are without a map, by recording the series of actions that you made,</a:t>
            </a:r>
            <a:endParaRPr sz="2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97865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using internal sensors. (also called Odometry, Path Integration)</a:t>
            </a:r>
            <a:endParaRPr sz="2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56540" marR="0" lvl="0" indent="-243840" algn="l" rtl="0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Char char="⮚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Landmarks (sensing)</a:t>
            </a:r>
            <a:endParaRPr sz="24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97865" marR="0" lvl="1" indent="-22923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Triangulate your position geometrically, by measuring distance to one or more known</a:t>
            </a:r>
            <a:endParaRPr sz="2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97865" marR="0" lvl="0" indent="0" algn="l" rtl="0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landmarks</a:t>
            </a:r>
            <a:endParaRPr sz="2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97865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E.g. Visual beacons or features, Radio/Cell towers and signal strength, GPS!</a:t>
            </a:r>
            <a:endParaRPr sz="2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56540" marR="0" lvl="0" indent="-243840" algn="l" rtl="0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Char char="⮚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State Estimation (uncertainty in motion &amp; sensing)</a:t>
            </a:r>
            <a:endParaRPr sz="24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97865" marR="0" lvl="1" indent="-229235" algn="l" rtl="0">
              <a:lnSpc>
                <a:spcPct val="100000"/>
              </a:lnSpc>
              <a:spcBef>
                <a:spcPts val="7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1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Probabilistic Reasoning</a:t>
            </a:r>
            <a:endParaRPr sz="2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155065" marR="0" lvl="2" indent="-229235" algn="l" rtl="0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Clr>
                <a:srgbClr val="528901"/>
              </a:buClr>
              <a:buSzPts val="1700"/>
              <a:buFont typeface="Noto Sans Symbols"/>
              <a:buChar char="⮚"/>
            </a:pPr>
            <a:r>
              <a:rPr lang="en-US" sz="1700" b="1" i="0" u="none" strike="noStrike" cap="none">
                <a:solidFill>
                  <a:srgbClr val="52890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Kalman Filters </a:t>
            </a:r>
            <a:r>
              <a:rPr lang="en-US" sz="1700" b="0" i="0" u="none" strike="noStrike" cap="none">
                <a:solidFill>
                  <a:srgbClr val="52890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(combine both motion and sensing)</a:t>
            </a:r>
            <a:endParaRPr sz="17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155065" marR="0" lvl="2" indent="-22923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366FF"/>
              </a:buClr>
              <a:buSzPts val="1700"/>
              <a:buFont typeface="Noto Sans Symbols"/>
              <a:buChar char="⮚"/>
            </a:pPr>
            <a:r>
              <a:rPr lang="en-US" sz="1700" b="0" i="0" u="none" strike="noStrike" cap="none">
                <a:solidFill>
                  <a:srgbClr val="3366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Particle Filters (also known as Monte Carlo Localization)</a:t>
            </a:r>
            <a:endParaRPr sz="17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/>
          <p:nvPr>
            <p:ph type="title"/>
          </p:nvPr>
        </p:nvSpPr>
        <p:spPr>
          <a:xfrm>
            <a:off x="1603057" y="2744978"/>
            <a:ext cx="8223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400"/>
              <a:t>Next Class</a:t>
            </a:r>
            <a:endParaRPr sz="5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/>
          <p:nvPr>
            <p:ph type="title"/>
          </p:nvPr>
        </p:nvSpPr>
        <p:spPr>
          <a:xfrm>
            <a:off x="917257" y="389953"/>
            <a:ext cx="822388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Robots Navigating</a:t>
            </a:r>
            <a:endParaRPr lang="en-US"/>
          </a:p>
        </p:txBody>
      </p:sp>
      <p:sp>
        <p:nvSpPr>
          <p:cNvPr id="286" name="Google Shape;286;p28"/>
          <p:cNvSpPr txBox="1"/>
          <p:nvPr/>
        </p:nvSpPr>
        <p:spPr>
          <a:xfrm>
            <a:off x="917257" y="1349733"/>
            <a:ext cx="8415655" cy="272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100" rIns="0" bIns="0" anchor="t" anchorCtr="0">
            <a:spAutoFit/>
          </a:bodyPr>
          <a:lstStyle/>
          <a:p>
            <a:pPr marL="2413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4000"/>
              <a:buFont typeface="Arial" panose="020B0604020202020204"/>
              <a:buChar char="•"/>
            </a:pPr>
            <a:r>
              <a:rPr lang="en-US" sz="4000" b="0" i="0" u="none" strike="noStrike" cap="none">
                <a:solidFill>
                  <a:srgbClr val="C0504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Path Planning</a:t>
            </a:r>
            <a:r>
              <a:rPr lang="en-US" sz="4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How to I get to my Goal?</a:t>
            </a:r>
            <a:endParaRPr sz="4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marR="0" lvl="0" indent="-2413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77923B"/>
              </a:buClr>
              <a:buSzPts val="4000"/>
              <a:buFont typeface="Arial" panose="020B0604020202020204"/>
              <a:buChar char="•"/>
            </a:pPr>
            <a:r>
              <a:rPr lang="en-US" sz="4000" b="0" i="0" u="none" strike="noStrike" cap="none">
                <a:solidFill>
                  <a:srgbClr val="77923B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Localization</a:t>
            </a:r>
            <a:r>
              <a:rPr lang="en-US" sz="4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Where am I?</a:t>
            </a:r>
            <a:endParaRPr sz="4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marR="0" lvl="0" indent="-241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E36C09"/>
              </a:buClr>
              <a:buSzPts val="4000"/>
              <a:buFont typeface="Arial" panose="020B0604020202020204"/>
              <a:buChar char="•"/>
            </a:pPr>
            <a:r>
              <a:rPr lang="en-US" sz="4000" b="0" i="0" u="none" strike="noStrike" cap="none">
                <a:solidFill>
                  <a:srgbClr val="E36C0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Mapping</a:t>
            </a:r>
            <a:r>
              <a:rPr lang="en-US" sz="4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Where have I been?</a:t>
            </a:r>
            <a:endParaRPr sz="4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marR="0" lvl="0" indent="-2413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30859C"/>
              </a:buClr>
              <a:buSzPts val="4000"/>
              <a:buFont typeface="Arial" panose="020B0604020202020204"/>
              <a:buChar char="•"/>
            </a:pPr>
            <a:r>
              <a:rPr lang="en-US" sz="4000" b="0" i="0" u="none" strike="noStrike" cap="none">
                <a:solidFill>
                  <a:srgbClr val="30859C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Exploration</a:t>
            </a:r>
            <a:r>
              <a:rPr lang="en-US" sz="4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Where haven’t I been?</a:t>
            </a:r>
            <a:endParaRPr sz="4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839469" y="2876550"/>
            <a:ext cx="8569960" cy="1384300"/>
          </a:xfrm>
          <a:custGeom>
            <a:avLst/>
            <a:gdLst/>
            <a:ahLst/>
            <a:cxnLst/>
            <a:rect l="l" t="t" r="r" b="b"/>
            <a:pathLst>
              <a:path w="8569960" h="1384300" extrusionOk="0">
                <a:moveTo>
                  <a:pt x="0" y="1384300"/>
                </a:moveTo>
                <a:lnTo>
                  <a:pt x="8569960" y="1384300"/>
                </a:lnTo>
                <a:lnTo>
                  <a:pt x="8569960" y="0"/>
                </a:lnTo>
                <a:lnTo>
                  <a:pt x="0" y="0"/>
                </a:lnTo>
                <a:lnTo>
                  <a:pt x="0" y="1384300"/>
                </a:lnTo>
                <a:close/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8" name="Google Shape;288;p28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CSE461 : Introduction to Robotics</a:t>
            </a:r>
            <a:endParaRPr lang="en-US"/>
          </a:p>
        </p:txBody>
      </p:sp>
      <p:sp>
        <p:nvSpPr>
          <p:cNvPr id="289" name="Google Shape;289;p28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1603057" y="3275503"/>
            <a:ext cx="82239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Thank You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34675" y="130463"/>
            <a:ext cx="9515000" cy="65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/>
          <p:nvPr>
            <p:ph type="title"/>
          </p:nvPr>
        </p:nvSpPr>
        <p:spPr>
          <a:xfrm>
            <a:off x="917257" y="389953"/>
            <a:ext cx="822388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Navigation</a:t>
            </a:r>
            <a:endParaRPr lang="en-US"/>
          </a:p>
        </p:txBody>
      </p:sp>
      <p:sp>
        <p:nvSpPr>
          <p:cNvPr id="66" name="Google Shape;66;p4"/>
          <p:cNvSpPr txBox="1"/>
          <p:nvPr/>
        </p:nvSpPr>
        <p:spPr>
          <a:xfrm>
            <a:off x="917250" y="1445325"/>
            <a:ext cx="101538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1575" rIns="0" bIns="0" anchor="t" anchorCtr="0">
            <a:spAutoFit/>
          </a:bodyPr>
          <a:lstStyle/>
          <a:p>
            <a:pPr marL="241300" marR="656590" lvl="0" indent="-2286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2F3336"/>
              </a:buClr>
              <a:buSzPts val="2800"/>
              <a:buFont typeface="Arial" panose="020B0604020202020204"/>
              <a:buChar char="•"/>
            </a:pPr>
            <a:r>
              <a:rPr lang="en-US" sz="2800" b="0" i="0" u="none" strike="noStrike" cap="none">
                <a:solidFill>
                  <a:srgbClr val="2F3336"/>
                </a:solidFill>
                <a:latin typeface="Lucida Sans" panose="020B0602030504020204"/>
                <a:ea typeface="Lucida Sans" panose="020B0602030504020204"/>
                <a:cs typeface="Lucida Sans" panose="020B0602030504020204"/>
                <a:sym typeface="Lucida Sans" panose="020B0602030504020204"/>
              </a:rPr>
              <a:t>The act, activity, or process of finding the way to get to a place</a:t>
            </a:r>
            <a:endParaRPr sz="2800" b="0" i="0" u="none" strike="noStrike" cap="none">
              <a:solidFill>
                <a:srgbClr val="000000"/>
              </a:solidFill>
              <a:latin typeface="Lucida Sans" panose="020B0602030504020204"/>
              <a:ea typeface="Lucida Sans" panose="020B0602030504020204"/>
              <a:cs typeface="Lucida Sans" panose="020B0602030504020204"/>
              <a:sym typeface="Lucida Sans" panose="020B0602030504020204"/>
            </a:endParaRPr>
          </a:p>
          <a:p>
            <a:pPr marL="241300" marR="5080" lvl="0" indent="-228600" algn="l" rtl="0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>
                <a:srgbClr val="2F3336"/>
              </a:buClr>
              <a:buSzPts val="2800"/>
              <a:buFont typeface="Arial" panose="020B0604020202020204"/>
              <a:buChar char="•"/>
            </a:pPr>
            <a:r>
              <a:rPr lang="en-US" sz="2800" b="0" i="0" u="none" strike="noStrike" cap="none">
                <a:solidFill>
                  <a:srgbClr val="2F3336"/>
                </a:solidFill>
                <a:latin typeface="Lucida Sans" panose="020B0602030504020204"/>
                <a:ea typeface="Lucida Sans" panose="020B0602030504020204"/>
                <a:cs typeface="Lucida Sans" panose="020B0602030504020204"/>
                <a:sym typeface="Lucida Sans" panose="020B0602030504020204"/>
              </a:rPr>
              <a:t>Navigation is the ability to determine your location and plan a path to some goal</a:t>
            </a:r>
            <a:endParaRPr sz="2800" b="0" i="0" u="none" strike="noStrike" cap="none">
              <a:solidFill>
                <a:srgbClr val="000000"/>
              </a:solidFill>
              <a:latin typeface="Lucida Sans" panose="020B0602030504020204"/>
              <a:ea typeface="Lucida Sans" panose="020B0602030504020204"/>
              <a:cs typeface="Lucida Sans" panose="020B0602030504020204"/>
              <a:sym typeface="Lucida Sans" panose="020B0602030504020204"/>
            </a:endParaRPr>
          </a:p>
        </p:txBody>
      </p:sp>
      <p:pic>
        <p:nvPicPr>
          <p:cNvPr id="67" name="Google Shape;67;p4"/>
          <p:cNvPicPr preferRelativeResize="0"/>
          <p:nvPr/>
        </p:nvPicPr>
        <p:blipFill rotWithShape="1">
          <a:blip r:embed="rId1"/>
          <a:srcRect t="-2920" b="2919"/>
          <a:stretch>
            <a:fillRect/>
          </a:stretch>
        </p:blipFill>
        <p:spPr>
          <a:xfrm>
            <a:off x="5176300" y="3461325"/>
            <a:ext cx="6466841" cy="265684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4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CSE461 : Introduction to Robotics</a:t>
            </a:r>
            <a:endParaRPr lang="en-US"/>
          </a:p>
        </p:txBody>
      </p:sp>
      <p:sp>
        <p:nvSpPr>
          <p:cNvPr id="69" name="Google Shape;69;p4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/>
          <p:nvPr>
            <p:ph type="title"/>
          </p:nvPr>
        </p:nvSpPr>
        <p:spPr>
          <a:xfrm>
            <a:off x="917257" y="389953"/>
            <a:ext cx="822388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Robot Navigation</a:t>
            </a:r>
            <a:endParaRPr lang="en-US"/>
          </a:p>
        </p:txBody>
      </p:sp>
      <p:sp>
        <p:nvSpPr>
          <p:cNvPr id="75" name="Google Shape;75;p5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CSE461 : Introduction to Robotics</a:t>
            </a:r>
            <a:endParaRPr lang="en-US"/>
          </a:p>
        </p:txBody>
      </p:sp>
      <p:sp>
        <p:nvSpPr>
          <p:cNvPr id="76" name="Google Shape;76;p5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77" name="Google Shape;77;p5"/>
          <p:cNvSpPr txBox="1"/>
          <p:nvPr/>
        </p:nvSpPr>
        <p:spPr>
          <a:xfrm>
            <a:off x="917257" y="1359090"/>
            <a:ext cx="10227310" cy="228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For autonomous behavior, robots need the ability to navigate:</a:t>
            </a:r>
            <a:endParaRPr sz="3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Learn the environment-&gt;“Model”</a:t>
            </a:r>
            <a:endParaRPr sz="3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Estimate where it is in the environment-&gt;“Localize”</a:t>
            </a:r>
            <a:endParaRPr sz="3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Move to desired locations in the environment</a:t>
            </a:r>
            <a:endParaRPr sz="3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 txBox="1"/>
          <p:nvPr>
            <p:ph type="title"/>
          </p:nvPr>
        </p:nvSpPr>
        <p:spPr>
          <a:xfrm>
            <a:off x="917257" y="389953"/>
            <a:ext cx="822388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Navigation Example</a:t>
            </a:r>
            <a:endParaRPr lang="en-US"/>
          </a:p>
        </p:txBody>
      </p:sp>
      <p:grpSp>
        <p:nvGrpSpPr>
          <p:cNvPr id="83" name="Google Shape;83;p6"/>
          <p:cNvGrpSpPr/>
          <p:nvPr/>
        </p:nvGrpSpPr>
        <p:grpSpPr>
          <a:xfrm>
            <a:off x="1163319" y="1587500"/>
            <a:ext cx="5730239" cy="4622799"/>
            <a:chOff x="1163319" y="1587500"/>
            <a:chExt cx="5730239" cy="4622799"/>
          </a:xfrm>
        </p:grpSpPr>
        <p:pic>
          <p:nvPicPr>
            <p:cNvPr id="84" name="Google Shape;84;p6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386839" y="1587500"/>
              <a:ext cx="2819400" cy="2275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6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163319" y="3825239"/>
              <a:ext cx="3177539" cy="2385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6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571999" y="1587500"/>
              <a:ext cx="1724660" cy="2296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4340859" y="3883660"/>
              <a:ext cx="2552699" cy="22936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6"/>
          <p:cNvSpPr txBox="1"/>
          <p:nvPr/>
        </p:nvSpPr>
        <p:spPr>
          <a:xfrm>
            <a:off x="2831719" y="1676082"/>
            <a:ext cx="1254760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GOOGLE CAR</a:t>
            </a: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9" name="Google Shape;89;p6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CSE461 : Introduction to Robotics</a:t>
            </a:r>
            <a:endParaRPr lang="en-US"/>
          </a:p>
        </p:txBody>
      </p:sp>
      <p:sp>
        <p:nvSpPr>
          <p:cNvPr id="90" name="Google Shape;90;p6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1" name="Google Shape;91;p6"/>
          <p:cNvSpPr txBox="1"/>
          <p:nvPr/>
        </p:nvSpPr>
        <p:spPr>
          <a:xfrm>
            <a:off x="5198490" y="1574800"/>
            <a:ext cx="89408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DILIGENT</a:t>
            </a: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2877185" y="3885310"/>
            <a:ext cx="139700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COBALT(office)</a:t>
            </a: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4563745" y="4050665"/>
            <a:ext cx="81978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SAVIOKE</a:t>
            </a: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(hotels)</a:t>
            </a: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7471664" y="1676082"/>
            <a:ext cx="2869565" cy="398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Scenarios</a:t>
            </a:r>
            <a:endParaRPr sz="2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0" lvl="0" indent="0" algn="l" rtl="0">
              <a:lnSpc>
                <a:spcPct val="12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•Hospital Helper</a:t>
            </a:r>
            <a:endParaRPr sz="2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(e.g. Diligent, Tugs)</a:t>
            </a:r>
            <a:endParaRPr sz="2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•Office security or mail-</a:t>
            </a:r>
            <a:endParaRPr sz="2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delivery</a:t>
            </a:r>
            <a:endParaRPr sz="2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(e.g.Cobal, Savioke)</a:t>
            </a:r>
            <a:endParaRPr sz="2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•Tour Guide robot in a</a:t>
            </a:r>
            <a:endParaRPr sz="2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museum (Minerva)</a:t>
            </a:r>
            <a:endParaRPr sz="2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•Autonomous Car with GPS</a:t>
            </a:r>
            <a:endParaRPr sz="2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3829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and Nav system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Biological analogies: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Humans, bees and ants, migrating birds, herds</a:t>
            </a:r>
            <a:endParaRPr sz="20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/>
          <p:nvPr>
            <p:ph type="title"/>
          </p:nvPr>
        </p:nvSpPr>
        <p:spPr>
          <a:xfrm>
            <a:off x="917257" y="389953"/>
            <a:ext cx="82239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Environment</a:t>
            </a:r>
            <a:endParaRPr lang="en-US"/>
          </a:p>
        </p:txBody>
      </p:sp>
      <p:pic>
        <p:nvPicPr>
          <p:cNvPr id="100" name="Google Shape;100;p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17250" y="1761163"/>
            <a:ext cx="9525000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 txBox="1"/>
          <p:nvPr>
            <p:ph type="title"/>
          </p:nvPr>
        </p:nvSpPr>
        <p:spPr>
          <a:xfrm>
            <a:off x="917257" y="389953"/>
            <a:ext cx="822388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Navigation Problem</a:t>
            </a:r>
            <a:endParaRPr lang="en-US"/>
          </a:p>
        </p:txBody>
      </p:sp>
      <p:sp>
        <p:nvSpPr>
          <p:cNvPr id="106" name="Google Shape;106;p8"/>
          <p:cNvSpPr txBox="1"/>
          <p:nvPr>
            <p:ph type="dt" idx="10"/>
          </p:nvPr>
        </p:nvSpPr>
        <p:spPr>
          <a:xfrm>
            <a:off x="5048503" y="6465252"/>
            <a:ext cx="209486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CSE461 : Introduction to Robotics</a:t>
            </a:r>
            <a:endParaRPr lang="en-US"/>
          </a:p>
        </p:txBody>
      </p:sp>
      <p:sp>
        <p:nvSpPr>
          <p:cNvPr id="107" name="Google Shape;107;p8"/>
          <p:cNvSpPr txBox="1"/>
          <p:nvPr>
            <p:ph type="sldNum" idx="12"/>
          </p:nvPr>
        </p:nvSpPr>
        <p:spPr>
          <a:xfrm>
            <a:off x="11074018" y="6465252"/>
            <a:ext cx="2413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8" name="Google Shape;108;p8"/>
          <p:cNvSpPr txBox="1"/>
          <p:nvPr/>
        </p:nvSpPr>
        <p:spPr>
          <a:xfrm>
            <a:off x="917257" y="1359090"/>
            <a:ext cx="9895205" cy="272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Problem Characteristics</a:t>
            </a:r>
            <a:endParaRPr sz="3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Environments are Known versus Unknown</a:t>
            </a:r>
            <a:endParaRPr sz="3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Environments are Static versus Dynamic</a:t>
            </a:r>
            <a:endParaRPr sz="3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41300" marR="5080" lvl="0" indent="-228600" algn="l" rtl="0">
              <a:lnSpc>
                <a:spcPct val="108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Environments are Structured versus Unstructured (Indoors versus Outdoors?)</a:t>
            </a:r>
            <a:endParaRPr sz="3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"/>
          <p:cNvSpPr txBox="1"/>
          <p:nvPr>
            <p:ph type="title"/>
          </p:nvPr>
        </p:nvSpPr>
        <p:spPr>
          <a:xfrm>
            <a:off x="1150148" y="2499100"/>
            <a:ext cx="10574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have to design the navigation system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5509</Words>
  <Application>WPS Slides</Application>
  <PresentationFormat/>
  <Paragraphs>291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Arial</vt:lpstr>
      <vt:lpstr>SimSun</vt:lpstr>
      <vt:lpstr>Wingdings</vt:lpstr>
      <vt:lpstr>Arial</vt:lpstr>
      <vt:lpstr>Calibri</vt:lpstr>
      <vt:lpstr>Times New Roman</vt:lpstr>
      <vt:lpstr>Lucida Sans</vt:lpstr>
      <vt:lpstr>Microsoft YaHei</vt:lpstr>
      <vt:lpstr>Arial Unicode MS</vt:lpstr>
      <vt:lpstr>Noto Sans Symbols</vt:lpstr>
      <vt:lpstr>Office Theme</vt:lpstr>
      <vt:lpstr>CSE 461</vt:lpstr>
      <vt:lpstr>PowerPoint 演示文稿</vt:lpstr>
      <vt:lpstr>PowerPoint 演示文稿</vt:lpstr>
      <vt:lpstr>Navigation</vt:lpstr>
      <vt:lpstr>Robot Navigation</vt:lpstr>
      <vt:lpstr>Navigation Example</vt:lpstr>
      <vt:lpstr>Environment</vt:lpstr>
      <vt:lpstr>Navigation Problem</vt:lpstr>
      <vt:lpstr>We have to design the navigation system</vt:lpstr>
      <vt:lpstr>Robots Navigating</vt:lpstr>
      <vt:lpstr>What is Path Planning?</vt:lpstr>
      <vt:lpstr>What is Path Planning?</vt:lpstr>
      <vt:lpstr>We know our criteria now what?</vt:lpstr>
      <vt:lpstr>Basics: Visual Homing</vt:lpstr>
      <vt:lpstr>Bug-based Path Planning</vt:lpstr>
      <vt:lpstr>What if the map is given ?</vt:lpstr>
      <vt:lpstr>Map Representation: Feature based</vt:lpstr>
      <vt:lpstr>Path Finding Algorithms</vt:lpstr>
      <vt:lpstr>Metric/Global Path Planning</vt:lpstr>
      <vt:lpstr>Types of Path Planning Approaches</vt:lpstr>
      <vt:lpstr>Robots Navigating</vt:lpstr>
      <vt:lpstr>Localization</vt:lpstr>
      <vt:lpstr>Dead-Reckoning(Motion)</vt:lpstr>
      <vt:lpstr>LandMark(Sensing) Based</vt:lpstr>
      <vt:lpstr>State Estimation (uncertainty in motion &amp; sensing)</vt:lpstr>
      <vt:lpstr>Localization Techniques</vt:lpstr>
      <vt:lpstr>Next Class</vt:lpstr>
      <vt:lpstr>Robots Navigating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RoboticsCSE 461</dc:title>
  <dc:creator/>
  <cp:lastModifiedBy>Nancy</cp:lastModifiedBy>
  <cp:revision>1</cp:revision>
  <dcterms:created xsi:type="dcterms:W3CDTF">2025-04-26T00:20:36Z</dcterms:created>
  <dcterms:modified xsi:type="dcterms:W3CDTF">2025-04-26T00:20:38Z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743D20CF36A14FF8937EB6547771D59A_12</vt:lpwstr>
  </property>
  <property fmtid="{D5CDD505-2E9C-101B-9397-08002B2CF9AE}" pid="3" name="KSOProductBuildVer">
    <vt:lpwstr>1033-12.2.0.20795</vt:lpwstr>
  </property>
</Properties>
</file>